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704-593B-2843-A029-D919930B75E7}" type="datetimeFigureOut">
              <a:rPr lang="fr-FR" smtClean="0"/>
              <a:pPr/>
              <a:t>25/06/2014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3EA1-4F45-CC46-9694-E2367182AF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73552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704-593B-2843-A029-D919930B75E7}" type="datetimeFigureOut">
              <a:rPr lang="fr-FR" smtClean="0"/>
              <a:pPr/>
              <a:t>25/06/2014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3EA1-4F45-CC46-9694-E2367182AF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4214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704-593B-2843-A029-D919930B75E7}" type="datetimeFigureOut">
              <a:rPr lang="fr-FR" smtClean="0"/>
              <a:pPr/>
              <a:t>25/06/2014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3EA1-4F45-CC46-9694-E2367182AF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41337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704-593B-2843-A029-D919930B75E7}" type="datetimeFigureOut">
              <a:rPr lang="fr-FR" smtClean="0"/>
              <a:pPr/>
              <a:t>25/06/2014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3EA1-4F45-CC46-9694-E2367182AF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8777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704-593B-2843-A029-D919930B75E7}" type="datetimeFigureOut">
              <a:rPr lang="fr-FR" smtClean="0"/>
              <a:pPr/>
              <a:t>25/06/2014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3EA1-4F45-CC46-9694-E2367182AF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5771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704-593B-2843-A029-D919930B75E7}" type="datetimeFigureOut">
              <a:rPr lang="fr-FR" smtClean="0"/>
              <a:pPr/>
              <a:t>25/06/2014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3EA1-4F45-CC46-9694-E2367182AF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46769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704-593B-2843-A029-D919930B75E7}" type="datetimeFigureOut">
              <a:rPr lang="fr-FR" smtClean="0"/>
              <a:pPr/>
              <a:t>25/06/2014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3EA1-4F45-CC46-9694-E2367182AF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4383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704-593B-2843-A029-D919930B75E7}" type="datetimeFigureOut">
              <a:rPr lang="fr-FR" smtClean="0"/>
              <a:pPr/>
              <a:t>25/06/2014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3EA1-4F45-CC46-9694-E2367182AF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3868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704-593B-2843-A029-D919930B75E7}" type="datetimeFigureOut">
              <a:rPr lang="fr-FR" smtClean="0"/>
              <a:pPr/>
              <a:t>25/06/2014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3EA1-4F45-CC46-9694-E2367182AF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00262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704-593B-2843-A029-D919930B75E7}" type="datetimeFigureOut">
              <a:rPr lang="fr-FR" smtClean="0"/>
              <a:pPr/>
              <a:t>25/06/2014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3EA1-4F45-CC46-9694-E2367182AF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42541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F704-593B-2843-A029-D919930B75E7}" type="datetimeFigureOut">
              <a:rPr lang="fr-FR" smtClean="0"/>
              <a:pPr/>
              <a:t>25/06/2014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3EA1-4F45-CC46-9694-E2367182AF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5149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6F704-593B-2843-A029-D919930B75E7}" type="datetimeFigureOut">
              <a:rPr lang="fr-FR" smtClean="0"/>
              <a:pPr/>
              <a:t>25/06/2014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63EA1-4F45-CC46-9694-E2367182AF8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3872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Histoires de franchising nerf du développement </a:t>
            </a:r>
            <a:r>
              <a:rPr lang="fr-FR" dirty="0" smtClean="0"/>
              <a:t>é</a:t>
            </a:r>
            <a:r>
              <a:rPr lang="fr-FR" dirty="0" smtClean="0"/>
              <a:t>conomique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 25 Juin 2014</a:t>
            </a:r>
          </a:p>
          <a:p>
            <a:r>
              <a:rPr lang="fr-FR" dirty="0" smtClean="0"/>
              <a:t>Par Charles G. </a:t>
            </a:r>
            <a:r>
              <a:rPr lang="fr-FR" dirty="0" err="1" smtClean="0"/>
              <a:t>Seroude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10373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Histoires de franchising  en France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fr-FR" dirty="0" smtClean="0"/>
              <a:t>La croissance rapide </a:t>
            </a:r>
            <a:r>
              <a:rPr lang="fr-FR" dirty="0" smtClean="0">
                <a:sym typeface="Wingdings"/>
              </a:rPr>
              <a:t> 1981 </a:t>
            </a:r>
          </a:p>
          <a:p>
            <a:r>
              <a:rPr lang="fr-FR" dirty="0" smtClean="0">
                <a:sym typeface="Wingdings"/>
              </a:rPr>
              <a:t>Multiples conférences de Charles </a:t>
            </a:r>
            <a:r>
              <a:rPr lang="fr-FR" dirty="0" err="1" smtClean="0">
                <a:sym typeface="Wingdings"/>
              </a:rPr>
              <a:t>Seroude</a:t>
            </a:r>
            <a:r>
              <a:rPr lang="fr-FR" dirty="0" smtClean="0">
                <a:sym typeface="Wingdings"/>
              </a:rPr>
              <a:t> en Europe et en Amérique – son  élection au World Franchise </a:t>
            </a:r>
            <a:r>
              <a:rPr lang="fr-FR" dirty="0">
                <a:sym typeface="Wingdings"/>
              </a:rPr>
              <a:t>C</a:t>
            </a:r>
            <a:r>
              <a:rPr lang="fr-FR" dirty="0" smtClean="0">
                <a:sym typeface="Wingdings"/>
              </a:rPr>
              <a:t>ouncil</a:t>
            </a:r>
          </a:p>
          <a:p>
            <a:r>
              <a:rPr lang="fr-FR" dirty="0" smtClean="0">
                <a:sym typeface="Wingdings"/>
              </a:rPr>
              <a:t>1975 Publication du 1° Livre sur la franchise en France , signé par CGS : «  Technique et pratique de la Franchise » </a:t>
            </a:r>
            <a:r>
              <a:rPr lang="fr-FR" dirty="0" err="1" smtClean="0">
                <a:sym typeface="Wingdings"/>
              </a:rPr>
              <a:t>ed</a:t>
            </a:r>
            <a:r>
              <a:rPr lang="fr-FR" dirty="0" smtClean="0">
                <a:sym typeface="Wingdings"/>
              </a:rPr>
              <a:t> </a:t>
            </a:r>
            <a:r>
              <a:rPr lang="fr-FR" dirty="0" err="1" smtClean="0">
                <a:sym typeface="Wingdings"/>
              </a:rPr>
              <a:t>Dunod</a:t>
            </a:r>
            <a:r>
              <a:rPr lang="fr-FR" sz="2900" i="1" dirty="0" smtClean="0">
                <a:sym typeface="Wingdings"/>
              </a:rPr>
              <a:t>, </a:t>
            </a:r>
            <a:r>
              <a:rPr lang="fr-FR" sz="2900" i="1" dirty="0" err="1" smtClean="0">
                <a:sym typeface="Wingdings"/>
              </a:rPr>
              <a:t>co-édité</a:t>
            </a:r>
            <a:r>
              <a:rPr lang="fr-FR" sz="2900" i="1" dirty="0" smtClean="0">
                <a:sym typeface="Wingdings"/>
              </a:rPr>
              <a:t> avec la Chambre Nationale des conseillers financiers.</a:t>
            </a:r>
            <a:endParaRPr lang="fr-FR" i="1" dirty="0" smtClean="0">
              <a:sym typeface="Wingdings"/>
            </a:endParaRPr>
          </a:p>
          <a:p>
            <a:r>
              <a:rPr lang="fr-FR" dirty="0" smtClean="0">
                <a:sym typeface="Wingdings"/>
              </a:rPr>
              <a:t>120 Franchiseurs à la FFF</a:t>
            </a:r>
          </a:p>
          <a:p>
            <a:r>
              <a:rPr lang="fr-FR" dirty="0" smtClean="0">
                <a:sym typeface="Wingdings"/>
              </a:rPr>
              <a:t>Arrivée de me </a:t>
            </a:r>
            <a:r>
              <a:rPr lang="fr-FR" dirty="0" err="1">
                <a:sym typeface="Wingdings"/>
              </a:rPr>
              <a:t>G</a:t>
            </a:r>
            <a:r>
              <a:rPr lang="fr-FR" dirty="0" err="1" smtClean="0">
                <a:sym typeface="Wingdings"/>
              </a:rPr>
              <a:t>ast</a:t>
            </a:r>
            <a:endParaRPr lang="fr-FR" dirty="0" smtClean="0">
              <a:sym typeface="Wingdings"/>
            </a:endParaRPr>
          </a:p>
          <a:p>
            <a:r>
              <a:rPr lang="fr-FR" dirty="0" smtClean="0">
                <a:sym typeface="Wingdings"/>
              </a:rPr>
              <a:t>Grand  conflit aux multiples causes.</a:t>
            </a:r>
          </a:p>
          <a:p>
            <a:r>
              <a:rPr lang="fr-FR" dirty="0" smtClean="0">
                <a:sym typeface="Wingdings"/>
              </a:rPr>
              <a:t>Ma démission de VP de  la FFF en 1981,retour en 88</a:t>
            </a:r>
          </a:p>
          <a:p>
            <a:r>
              <a:rPr lang="fr-FR" dirty="0" smtClean="0">
                <a:sym typeface="Wingdings"/>
              </a:rPr>
              <a:t>Ma légion d’Honneur en 1989 , au titre de ma démonstration des vertus de la franchise pour l’exportation…</a:t>
            </a:r>
          </a:p>
          <a:p>
            <a:pPr lvl="1"/>
            <a:r>
              <a:rPr lang="fr-FR" dirty="0" smtClean="0">
                <a:sym typeface="Wingdings"/>
              </a:rPr>
              <a:t>Ex avec mes chers clients: Yoplait –Orangina – Rank Xerox - Carrefour – Accord – Danone – Fnac – Le Notre  etc…</a:t>
            </a:r>
          </a:p>
          <a:p>
            <a:pPr lvl="1"/>
            <a:endParaRPr lang="fr-FR" dirty="0">
              <a:sym typeface="Wingdings"/>
            </a:endParaRPr>
          </a:p>
          <a:p>
            <a:pPr lvl="1"/>
            <a:r>
              <a:rPr lang="fr-FR" sz="3200" b="1" dirty="0" smtClean="0">
                <a:solidFill>
                  <a:srgbClr val="FF0000"/>
                </a:solidFill>
                <a:sym typeface="Wingdings"/>
              </a:rPr>
              <a:t>Oui la franchise ça s’exporte bien quand c’est bon.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3431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Histoires de franchising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La croissance  continue, et  sacre la Franchise comme un Phénomène économique  exemplaire.</a:t>
            </a:r>
          </a:p>
          <a:p>
            <a:r>
              <a:rPr lang="fr-FR" dirty="0"/>
              <a:t> </a:t>
            </a:r>
            <a:r>
              <a:rPr lang="fr-FR" dirty="0" smtClean="0"/>
              <a:t> 50% de la distribution des biens et services aux USA et 30% en France, des dizaine de millions d’emplois créés</a:t>
            </a:r>
          </a:p>
          <a:p>
            <a:r>
              <a:rPr lang="fr-FR" dirty="0" smtClean="0"/>
              <a:t>1500 Franchiseurs  en France 2014 , dont seulement 150 sont  membres de la FFF, en concurrence avec l’IREF</a:t>
            </a:r>
          </a:p>
          <a:p>
            <a:r>
              <a:rPr lang="fr-FR" dirty="0" smtClean="0"/>
              <a:t>Loi Doubin  fin 1989, pilotée par me </a:t>
            </a:r>
            <a:r>
              <a:rPr lang="fr-FR" dirty="0" err="1"/>
              <a:t>G</a:t>
            </a:r>
            <a:r>
              <a:rPr lang="fr-FR" dirty="0" err="1" smtClean="0"/>
              <a:t>ast</a:t>
            </a:r>
            <a:r>
              <a:rPr lang="fr-FR" dirty="0" smtClean="0"/>
              <a:t> et la FFF</a:t>
            </a:r>
          </a:p>
          <a:p>
            <a:r>
              <a:rPr lang="fr-FR" i="1" dirty="0" smtClean="0">
                <a:solidFill>
                  <a:srgbClr val="FF0000"/>
                </a:solidFill>
              </a:rPr>
              <a:t>Consécratio</a:t>
            </a:r>
            <a:r>
              <a:rPr lang="fr-FR" dirty="0" smtClean="0">
                <a:solidFill>
                  <a:srgbClr val="FF0000"/>
                </a:solidFill>
              </a:rPr>
              <a:t>n</a:t>
            </a:r>
            <a:r>
              <a:rPr lang="fr-FR" dirty="0" smtClean="0"/>
              <a:t> : Un  règlement d’exemption  de l’Europe pour la franchise.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35034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Histoires de franchising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22498"/>
            <a:ext cx="8229600" cy="5001920"/>
          </a:xfrm>
        </p:spPr>
        <p:txBody>
          <a:bodyPr>
            <a:normAutofit fontScale="55000" lnSpcReduction="20000"/>
          </a:bodyPr>
          <a:lstStyle/>
          <a:p>
            <a:r>
              <a:rPr lang="fr-FR" dirty="0" smtClean="0"/>
              <a:t>Ma deuxième démission de la FFF en  2008</a:t>
            </a:r>
          </a:p>
          <a:p>
            <a:r>
              <a:rPr lang="fr-FR" dirty="0" smtClean="0"/>
              <a:t>Publication de mon « 2° livre sur la franchise » </a:t>
            </a:r>
          </a:p>
          <a:p>
            <a:r>
              <a:rPr lang="fr-FR" dirty="0" smtClean="0"/>
              <a:t>«</a:t>
            </a:r>
            <a:r>
              <a:rPr lang="fr-FR" i="1" dirty="0" smtClean="0"/>
              <a:t> Franchisé gagnant</a:t>
            </a:r>
            <a:r>
              <a:rPr lang="fr-FR" dirty="0" smtClean="0"/>
              <a:t> »</a:t>
            </a:r>
            <a:r>
              <a:rPr lang="fr-FR" dirty="0" err="1" smtClean="0"/>
              <a:t>ed</a:t>
            </a:r>
            <a:r>
              <a:rPr lang="fr-FR" dirty="0" smtClean="0"/>
              <a:t> </a:t>
            </a:r>
            <a:r>
              <a:rPr lang="fr-FR" dirty="0" err="1" smtClean="0"/>
              <a:t>Dunod</a:t>
            </a:r>
            <a:r>
              <a:rPr lang="fr-FR" dirty="0" smtClean="0"/>
              <a:t> , avec Thierry Borde  en  2013 , malgré a forte ’opposition inexpliquée  de la FFF</a:t>
            </a:r>
          </a:p>
          <a:p>
            <a:r>
              <a:rPr lang="fr-FR" dirty="0" smtClean="0"/>
              <a:t>Création du Groupe «  Franchise gagnante© »</a:t>
            </a:r>
          </a:p>
          <a:p>
            <a:pPr marL="0" indent="0">
              <a:buNone/>
            </a:pPr>
            <a:r>
              <a:rPr lang="fr-FR" dirty="0" smtClean="0"/>
              <a:t>Par </a:t>
            </a:r>
            <a:r>
              <a:rPr lang="fr-FR" dirty="0"/>
              <a:t>C</a:t>
            </a:r>
            <a:r>
              <a:rPr lang="fr-FR" dirty="0" smtClean="0"/>
              <a:t>harles </a:t>
            </a:r>
            <a:r>
              <a:rPr lang="fr-FR" dirty="0" err="1" smtClean="0"/>
              <a:t>Seroude</a:t>
            </a:r>
            <a:r>
              <a:rPr lang="fr-FR" dirty="0" smtClean="0"/>
              <a:t> et </a:t>
            </a:r>
            <a:r>
              <a:rPr lang="fr-FR" dirty="0"/>
              <a:t>T</a:t>
            </a:r>
            <a:r>
              <a:rPr lang="fr-FR" dirty="0" smtClean="0"/>
              <a:t>hierry Borde, et création de la méthode  révolutionnaire de</a:t>
            </a:r>
          </a:p>
          <a:p>
            <a:pPr marL="0" indent="0" algn="ctr">
              <a:buNone/>
            </a:pPr>
            <a:r>
              <a:rPr lang="fr-FR" dirty="0" smtClean="0"/>
              <a:t> «</a:t>
            </a:r>
            <a:r>
              <a:rPr lang="fr-FR" sz="4400" b="1" i="1" dirty="0" smtClean="0">
                <a:solidFill>
                  <a:srgbClr val="FF0000"/>
                </a:solidFill>
              </a:rPr>
              <a:t> l’autofinancement de l’accélération</a:t>
            </a:r>
          </a:p>
          <a:p>
            <a:pPr marL="0" indent="0" algn="ctr">
              <a:buNone/>
            </a:pPr>
            <a:r>
              <a:rPr lang="fr-FR" sz="4400" b="1" i="1" dirty="0" smtClean="0">
                <a:solidFill>
                  <a:srgbClr val="FF0000"/>
                </a:solidFill>
              </a:rPr>
              <a:t> du développement en Franchise© »</a:t>
            </a:r>
          </a:p>
          <a:p>
            <a:pPr marL="0" indent="0">
              <a:buNone/>
            </a:pPr>
            <a:endParaRPr lang="fr-FR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b="1" i="1" dirty="0" smtClean="0">
                <a:solidFill>
                  <a:srgbClr val="000000"/>
                </a:solidFill>
              </a:rPr>
              <a:t>Une méthode que nous vous recommandons chaudement,   d’</a:t>
            </a:r>
            <a:r>
              <a:rPr lang="fr-FR" b="1" i="1" dirty="0" err="1" smtClean="0">
                <a:solidFill>
                  <a:srgbClr val="000000"/>
                </a:solidFill>
              </a:rPr>
              <a:t>utilser</a:t>
            </a:r>
            <a:r>
              <a:rPr lang="fr-FR" b="1" i="1" dirty="0" smtClean="0">
                <a:solidFill>
                  <a:srgbClr val="000000"/>
                </a:solidFill>
              </a:rPr>
              <a:t> avec l’unique règle de réussite en franchise:</a:t>
            </a:r>
          </a:p>
          <a:p>
            <a:pPr marL="0" indent="0" algn="ctr">
              <a:buNone/>
            </a:pPr>
            <a:r>
              <a:rPr lang="fr-FR" sz="4400" b="1" i="1" dirty="0" smtClean="0">
                <a:solidFill>
                  <a:srgbClr val="FF0000"/>
                </a:solidFill>
              </a:rPr>
              <a:t>« ce qui est bon pour le franchiseur doit être aussi bon , sinon meilleur pour ses Franchisés et leurs clients</a:t>
            </a:r>
          </a:p>
          <a:p>
            <a:endParaRPr lang="fr-FR" b="1" i="1" dirty="0">
              <a:solidFill>
                <a:srgbClr val="FF0000"/>
              </a:solidFill>
            </a:endParaRPr>
          </a:p>
          <a:p>
            <a:r>
              <a:rPr lang="fr-FR" b="1" i="1" dirty="0" smtClean="0"/>
              <a:t>Merci de votre attention.</a:t>
            </a:r>
          </a:p>
          <a:p>
            <a:r>
              <a:rPr lang="fr-FR" b="1" i="1" dirty="0" smtClean="0"/>
              <a:t>Charles G. </a:t>
            </a:r>
            <a:r>
              <a:rPr lang="fr-FR" b="1" i="1" dirty="0" err="1" smtClean="0"/>
              <a:t>Seroude</a:t>
            </a:r>
            <a:endParaRPr lang="fr-FR" b="1" i="1" dirty="0" smtClean="0"/>
          </a:p>
          <a:p>
            <a:pPr marL="0" indent="0">
              <a:buNone/>
            </a:pPr>
            <a:endParaRPr lang="fr-FR" b="1" i="1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17384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Histoires de franchising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3 Grandes Phases</a:t>
            </a:r>
          </a:p>
          <a:p>
            <a:endParaRPr lang="fr-FR" dirty="0"/>
          </a:p>
          <a:p>
            <a:pPr lvl="2"/>
            <a:r>
              <a:rPr lang="fr-FR" b="1" dirty="0" smtClean="0"/>
              <a:t>La naissance au  Moyen Age les </a:t>
            </a:r>
            <a:r>
              <a:rPr lang="fr-FR" b="1" dirty="0" err="1" smtClean="0"/>
              <a:t>ancètres</a:t>
            </a:r>
            <a:endParaRPr lang="fr-FR" b="1" dirty="0" smtClean="0"/>
          </a:p>
          <a:p>
            <a:pPr lvl="2"/>
            <a:endParaRPr lang="fr-FR" b="1" dirty="0"/>
          </a:p>
          <a:p>
            <a:pPr lvl="2"/>
            <a:r>
              <a:rPr lang="fr-FR" b="1" dirty="0" smtClean="0"/>
              <a:t>La  renaissance  à la du Fin XIX e et XX siècle :</a:t>
            </a:r>
          </a:p>
          <a:p>
            <a:pPr lvl="2"/>
            <a:endParaRPr lang="fr-FR" b="1" dirty="0"/>
          </a:p>
          <a:p>
            <a:pPr lvl="2"/>
            <a:r>
              <a:rPr lang="fr-FR" b="1" dirty="0" smtClean="0"/>
              <a:t>De nos jours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06877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Histoires de franchising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I° Phase : au Moyen </a:t>
            </a:r>
            <a:r>
              <a:rPr lang="fr-FR" dirty="0" err="1" smtClean="0"/>
              <a:t>age</a:t>
            </a:r>
            <a:r>
              <a:rPr lang="fr-FR" dirty="0" smtClean="0"/>
              <a:t>:</a:t>
            </a:r>
          </a:p>
          <a:p>
            <a:endParaRPr lang="fr-FR" dirty="0"/>
          </a:p>
          <a:p>
            <a:r>
              <a:rPr lang="fr-FR" dirty="0" smtClean="0"/>
              <a:t>Deux catégories:</a:t>
            </a:r>
          </a:p>
          <a:p>
            <a:pPr lvl="2"/>
            <a:r>
              <a:rPr lang="fr-FR" b="1" dirty="0" smtClean="0"/>
              <a:t>1)  La ligue de la  Hanse</a:t>
            </a:r>
          </a:p>
          <a:p>
            <a:pPr marL="914400" lvl="2" indent="0">
              <a:buNone/>
            </a:pPr>
            <a:r>
              <a:rPr lang="fr-FR" b="1" dirty="0" smtClean="0"/>
              <a:t>2) Les franchises dues aux croisades</a:t>
            </a:r>
          </a:p>
          <a:p>
            <a:pPr lvl="2"/>
            <a:endParaRPr lang="fr-FR" b="1" dirty="0"/>
          </a:p>
          <a:p>
            <a:pPr lvl="2"/>
            <a:r>
              <a:rPr lang="fr-FR" b="1" dirty="0" smtClean="0"/>
              <a:t>Les villes franchisées , les  témoins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20549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Histoires de franchising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0670" y="16002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FR" sz="3600" b="1" dirty="0" smtClean="0">
                <a:solidFill>
                  <a:srgbClr val="FF0000"/>
                </a:solidFill>
              </a:rPr>
              <a:t>II° Phase  </a:t>
            </a:r>
            <a:r>
              <a:rPr lang="fr-FR" dirty="0" smtClean="0"/>
              <a:t>:</a:t>
            </a:r>
          </a:p>
          <a:p>
            <a:pPr marL="0" indent="0" algn="ctr">
              <a:buNone/>
            </a:pPr>
            <a:r>
              <a:rPr lang="fr-FR" dirty="0" smtClean="0"/>
              <a:t>La RENAISSANCE au XIX siècle</a:t>
            </a:r>
          </a:p>
          <a:p>
            <a:pPr algn="ctr"/>
            <a:endParaRPr lang="fr-FR" dirty="0"/>
          </a:p>
          <a:p>
            <a:r>
              <a:rPr lang="fr-FR" dirty="0" smtClean="0"/>
              <a:t>Singer</a:t>
            </a:r>
          </a:p>
          <a:p>
            <a:endParaRPr lang="fr-FR" dirty="0"/>
          </a:p>
          <a:p>
            <a:r>
              <a:rPr lang="fr-FR" dirty="0" smtClean="0"/>
              <a:t>Coca Cola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63894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Histoires de franchising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fr-FR" b="1" u="sng" dirty="0" smtClean="0">
                <a:solidFill>
                  <a:srgbClr val="FF0000"/>
                </a:solidFill>
              </a:rPr>
              <a:t>III° Phase </a:t>
            </a:r>
          </a:p>
          <a:p>
            <a:pPr algn="ctr"/>
            <a:endParaRPr lang="fr-FR" dirty="0"/>
          </a:p>
          <a:p>
            <a:pPr algn="ctr"/>
            <a:r>
              <a:rPr lang="fr-FR" dirty="0" smtClean="0"/>
              <a:t>Les temps modernes</a:t>
            </a:r>
          </a:p>
          <a:p>
            <a:pPr algn="ctr"/>
            <a:endParaRPr lang="fr-FR" dirty="0"/>
          </a:p>
          <a:p>
            <a:pPr algn="ctr"/>
            <a:r>
              <a:rPr lang="fr-FR" dirty="0" smtClean="0"/>
              <a:t>Les Trois types de franchises</a:t>
            </a:r>
          </a:p>
          <a:p>
            <a:pPr algn="ctr"/>
            <a:r>
              <a:rPr lang="fr-FR" dirty="0" smtClean="0"/>
              <a:t>Industrielles</a:t>
            </a:r>
          </a:p>
          <a:p>
            <a:pPr algn="ctr"/>
            <a:r>
              <a:rPr lang="fr-FR" dirty="0" smtClean="0"/>
              <a:t>Distribution</a:t>
            </a:r>
          </a:p>
          <a:p>
            <a:pPr algn="ctr"/>
            <a:r>
              <a:rPr lang="fr-FR" dirty="0" smtClean="0"/>
              <a:t>Services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57172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Histoires de franchising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 Fondateur de la Franchise Moderne</a:t>
            </a:r>
          </a:p>
          <a:p>
            <a:endParaRPr lang="fr-FR" dirty="0"/>
          </a:p>
          <a:p>
            <a:r>
              <a:rPr lang="fr-FR" dirty="0" smtClean="0"/>
              <a:t>Alfred P SLOAN  fondateur de la  la G.M.  Grace à un système de </a:t>
            </a:r>
            <a:r>
              <a:rPr lang="fr-FR" dirty="0" err="1" smtClean="0"/>
              <a:t>franhise</a:t>
            </a:r>
            <a:r>
              <a:rPr lang="fr-FR" dirty="0" smtClean="0"/>
              <a:t> qui dit:</a:t>
            </a:r>
          </a:p>
          <a:p>
            <a:endParaRPr lang="fr-FR" dirty="0"/>
          </a:p>
          <a:p>
            <a:endParaRPr lang="fr-FR" dirty="0" smtClean="0"/>
          </a:p>
          <a:p>
            <a:pPr algn="ctr"/>
            <a:r>
              <a:rPr lang="fr-FR" dirty="0" smtClean="0"/>
              <a:t>«  </a:t>
            </a:r>
            <a:r>
              <a:rPr lang="fr-FR" b="1" dirty="0" smtClean="0">
                <a:solidFill>
                  <a:srgbClr val="FF0000"/>
                </a:solidFill>
              </a:rPr>
              <a:t>Franchising </a:t>
            </a:r>
            <a:r>
              <a:rPr lang="fr-FR" b="1" dirty="0" err="1" smtClean="0">
                <a:solidFill>
                  <a:srgbClr val="FF0000"/>
                </a:solidFill>
              </a:rPr>
              <a:t>is</a:t>
            </a:r>
            <a:r>
              <a:rPr lang="fr-FR" b="1" dirty="0" smtClean="0">
                <a:solidFill>
                  <a:srgbClr val="FF0000"/>
                </a:solidFill>
              </a:rPr>
              <a:t> the  </a:t>
            </a:r>
            <a:r>
              <a:rPr lang="fr-FR" b="1" dirty="0" err="1" smtClean="0">
                <a:solidFill>
                  <a:srgbClr val="FF0000"/>
                </a:solidFill>
              </a:rPr>
              <a:t>most</a:t>
            </a:r>
            <a:r>
              <a:rPr lang="fr-FR" b="1" dirty="0" smtClean="0">
                <a:solidFill>
                  <a:srgbClr val="FF0000"/>
                </a:solidFill>
              </a:rPr>
              <a:t>  attractive</a:t>
            </a:r>
          </a:p>
          <a:p>
            <a:pPr algn="ctr"/>
            <a:r>
              <a:rPr lang="fr-FR" b="1" dirty="0" err="1" smtClean="0">
                <a:solidFill>
                  <a:srgbClr val="FF0000"/>
                </a:solidFill>
              </a:rPr>
              <a:t>Tool</a:t>
            </a:r>
            <a:r>
              <a:rPr lang="fr-FR" b="1" dirty="0" smtClean="0">
                <a:solidFill>
                  <a:srgbClr val="FF0000"/>
                </a:solidFill>
              </a:rPr>
              <a:t> of  </a:t>
            </a:r>
            <a:r>
              <a:rPr lang="fr-FR" b="1" dirty="0" err="1" smtClean="0">
                <a:solidFill>
                  <a:srgbClr val="FF0000"/>
                </a:solidFill>
              </a:rPr>
              <a:t>financial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leverage</a:t>
            </a:r>
            <a:r>
              <a:rPr lang="fr-FR" b="1" dirty="0" smtClean="0">
                <a:solidFill>
                  <a:srgbClr val="FF0000"/>
                </a:solidFill>
              </a:rPr>
              <a:t> »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209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Histoires de franchising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b="1" u="sng" dirty="0" smtClean="0"/>
              <a:t> les Quelques  champions de la Franchise :</a:t>
            </a:r>
          </a:p>
          <a:p>
            <a:r>
              <a:rPr lang="fr-FR" dirty="0" smtClean="0"/>
              <a:t>`Coca cola et Pepsi cola</a:t>
            </a:r>
          </a:p>
          <a:p>
            <a:r>
              <a:rPr lang="fr-FR" dirty="0" err="1" smtClean="0"/>
              <a:t>Scweppes</a:t>
            </a:r>
            <a:endParaRPr lang="fr-FR" dirty="0" smtClean="0"/>
          </a:p>
          <a:p>
            <a:r>
              <a:rPr lang="fr-FR" dirty="0" smtClean="0"/>
              <a:t>General Motors</a:t>
            </a:r>
          </a:p>
          <a:p>
            <a:r>
              <a:rPr lang="fr-FR" dirty="0" smtClean="0"/>
              <a:t>Ma	c </a:t>
            </a:r>
            <a:r>
              <a:rPr lang="fr-FR" dirty="0" err="1" smtClean="0"/>
              <a:t>Donald’s</a:t>
            </a:r>
            <a:endParaRPr lang="fr-FR" dirty="0" smtClean="0"/>
          </a:p>
          <a:p>
            <a:r>
              <a:rPr lang="fr-FR" dirty="0" smtClean="0"/>
              <a:t>Yoplait </a:t>
            </a:r>
          </a:p>
          <a:p>
            <a:r>
              <a:rPr lang="fr-FR" dirty="0" smtClean="0"/>
              <a:t>Danone</a:t>
            </a:r>
          </a:p>
          <a:p>
            <a:r>
              <a:rPr lang="fr-FR" dirty="0" smtClean="0"/>
              <a:t>Carrefour</a:t>
            </a:r>
          </a:p>
          <a:p>
            <a:r>
              <a:rPr lang="fr-FR" dirty="0" smtClean="0"/>
              <a:t>Accord</a:t>
            </a:r>
          </a:p>
          <a:p>
            <a:endParaRPr lang="fr-FR" dirty="0"/>
          </a:p>
          <a:p>
            <a:r>
              <a:rPr lang="fr-FR" b="1" i="1" dirty="0" smtClean="0">
                <a:solidFill>
                  <a:srgbClr val="FF0000"/>
                </a:solidFill>
              </a:rPr>
              <a:t>Ont démontré que les Franchiseurs savent autofinancer le développement de leur Franchise</a:t>
            </a:r>
            <a:endParaRPr lang="fr-FR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3710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Histoires de franchising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Mon histoire de pionnier de la franchise en </a:t>
            </a:r>
            <a:r>
              <a:rPr lang="fr-FR" dirty="0"/>
              <a:t>E</a:t>
            </a:r>
            <a:r>
              <a:rPr lang="fr-FR" dirty="0" smtClean="0"/>
              <a:t>urope  est  liée à celle de la franchise en </a:t>
            </a:r>
            <a:r>
              <a:rPr lang="fr-FR" dirty="0"/>
              <a:t>E</a:t>
            </a:r>
            <a:r>
              <a:rPr lang="fr-FR" dirty="0" smtClean="0"/>
              <a:t>urope, depuis 1971.</a:t>
            </a:r>
          </a:p>
          <a:p>
            <a:endParaRPr lang="fr-FR" dirty="0"/>
          </a:p>
          <a:p>
            <a:r>
              <a:rPr lang="fr-FR" b="1" dirty="0" smtClean="0">
                <a:solidFill>
                  <a:srgbClr val="FF0000"/>
                </a:solidFill>
              </a:rPr>
              <a:t>YOPLAIT</a:t>
            </a:r>
            <a:r>
              <a:rPr lang="fr-FR" dirty="0" smtClean="0"/>
              <a:t> , fut  ma première grande franchise industrielle française et  internationale:</a:t>
            </a:r>
          </a:p>
          <a:p>
            <a:r>
              <a:rPr lang="fr-FR" dirty="0" smtClean="0"/>
              <a:t>45 usines en 10 ans et conquête de  la 1° Place mondiale,</a:t>
            </a:r>
          </a:p>
          <a:p>
            <a:r>
              <a:rPr lang="fr-FR" dirty="0" smtClean="0"/>
              <a:t>Qui est devenu  aussi le champion  mondial du </a:t>
            </a:r>
            <a:r>
              <a:rPr lang="fr-FR" dirty="0" err="1" smtClean="0"/>
              <a:t>Leverage</a:t>
            </a:r>
            <a:r>
              <a:rPr lang="fr-FR" dirty="0" smtClean="0"/>
              <a:t> Financier: </a:t>
            </a:r>
            <a:r>
              <a:rPr lang="fr-FR" i="1" dirty="0" smtClean="0">
                <a:solidFill>
                  <a:srgbClr val="FF0000"/>
                </a:solidFill>
              </a:rPr>
              <a:t>3 milliards de fois son capital initial en </a:t>
            </a:r>
            <a:r>
              <a:rPr lang="fr-FR" i="1" dirty="0">
                <a:solidFill>
                  <a:srgbClr val="FF0000"/>
                </a:solidFill>
              </a:rPr>
              <a:t>4</a:t>
            </a:r>
            <a:r>
              <a:rPr lang="fr-FR" i="1" dirty="0" smtClean="0">
                <a:solidFill>
                  <a:srgbClr val="FF0000"/>
                </a:solidFill>
              </a:rPr>
              <a:t>0 ans.</a:t>
            </a:r>
            <a:endParaRPr lang="fr-FR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2782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Histoires de franchising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3 Grandes étapes : 1071 </a:t>
            </a:r>
            <a:r>
              <a:rPr lang="fr-FR" dirty="0" smtClean="0">
                <a:sym typeface="Wingdings"/>
              </a:rPr>
              <a:t></a:t>
            </a:r>
            <a:r>
              <a:rPr lang="fr-FR" dirty="0" smtClean="0"/>
              <a:t> 1981 -&gt; 1986  </a:t>
            </a:r>
            <a:r>
              <a:rPr lang="fr-FR" dirty="0" smtClean="0">
                <a:sym typeface="Wingdings"/>
              </a:rPr>
              <a:t></a:t>
            </a:r>
            <a:r>
              <a:rPr lang="fr-FR" dirty="0" smtClean="0"/>
              <a:t> 2014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1)Création de la FFF en 1971 , dans le sillage du succès de Yoplait, mon 1° client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et création de la 1°  société de Conseil franchise  « </a:t>
            </a:r>
            <a:r>
              <a:rPr lang="fr-FR" dirty="0" err="1" smtClean="0"/>
              <a:t>Epac</a:t>
            </a:r>
            <a:r>
              <a:rPr lang="fr-FR" dirty="0" smtClean="0"/>
              <a:t> International », et de ses franchisés Belge, Espagnol , Canadien 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2)Création des Fédérations de la franchise </a:t>
            </a:r>
          </a:p>
          <a:p>
            <a:pPr marL="0" indent="0">
              <a:buNone/>
            </a:pPr>
            <a:r>
              <a:rPr lang="fr-FR" dirty="0" smtClean="0"/>
              <a:t> Belge, Suisse,  Anglaise – Espagnole – Allemande</a:t>
            </a:r>
          </a:p>
          <a:p>
            <a:endParaRPr lang="fr-FR" dirty="0" smtClean="0"/>
          </a:p>
          <a:p>
            <a:pPr marL="0" indent="0"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3) Création de la FEF en  1974 par Charles </a:t>
            </a:r>
            <a:r>
              <a:rPr lang="fr-FR" b="1" dirty="0" err="1" smtClean="0">
                <a:solidFill>
                  <a:srgbClr val="FF0000"/>
                </a:solidFill>
              </a:rPr>
              <a:t>Seroude</a:t>
            </a:r>
            <a:r>
              <a:rPr lang="fr-FR" b="1" dirty="0" smtClean="0">
                <a:solidFill>
                  <a:srgbClr val="FF0000"/>
                </a:solidFill>
              </a:rPr>
              <a:t> , alors  vice président de la FFF et Président de la Fédération suisse de la franchise-  premier </a:t>
            </a:r>
            <a:r>
              <a:rPr lang="fr-FR" b="1" dirty="0" err="1" smtClean="0">
                <a:solidFill>
                  <a:srgbClr val="FF0000"/>
                </a:solidFill>
              </a:rPr>
              <a:t>européenn</a:t>
            </a:r>
            <a:r>
              <a:rPr lang="fr-FR" b="1" dirty="0" smtClean="0">
                <a:solidFill>
                  <a:srgbClr val="FF0000"/>
                </a:solidFill>
              </a:rPr>
              <a:t> à </a:t>
            </a:r>
            <a:r>
              <a:rPr lang="fr-FR" b="1" dirty="0" err="1" smtClean="0">
                <a:solidFill>
                  <a:srgbClr val="FF0000"/>
                </a:solidFill>
              </a:rPr>
              <a:t>avoi</a:t>
            </a:r>
            <a:r>
              <a:rPr lang="fr-FR" b="1" dirty="0" smtClean="0">
                <a:solidFill>
                  <a:srgbClr val="FF0000"/>
                </a:solidFill>
              </a:rPr>
              <a:t> réussi à  exporter une franchise industrielle française.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62100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419</Words>
  <Application>Microsoft Office PowerPoint</Application>
  <PresentationFormat>Affichage à l'écran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Histoires de franchising nerf du développement économique </vt:lpstr>
      <vt:lpstr>Histoires de franchising </vt:lpstr>
      <vt:lpstr>Histoires de franchising </vt:lpstr>
      <vt:lpstr>Histoires de franchising </vt:lpstr>
      <vt:lpstr>Histoires de franchising </vt:lpstr>
      <vt:lpstr>Histoires de franchising </vt:lpstr>
      <vt:lpstr>Histoires de franchising </vt:lpstr>
      <vt:lpstr>Histoires de franchising </vt:lpstr>
      <vt:lpstr>Histoires de franchising </vt:lpstr>
      <vt:lpstr>Histoires de franchising  en France</vt:lpstr>
      <vt:lpstr>Histoires de franchising </vt:lpstr>
      <vt:lpstr>Histoires de franchising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Histoires de franchising et de la franchise nerf du développement economique </dc:title>
  <dc:creator>Utilisateur</dc:creator>
  <cp:lastModifiedBy>thierry</cp:lastModifiedBy>
  <cp:revision>15</cp:revision>
  <dcterms:created xsi:type="dcterms:W3CDTF">2014-06-25T10:56:59Z</dcterms:created>
  <dcterms:modified xsi:type="dcterms:W3CDTF">2014-06-25T14:50:15Z</dcterms:modified>
</cp:coreProperties>
</file>