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268" r:id="rId3"/>
    <p:sldId id="269" r:id="rId4"/>
    <p:sldId id="258" r:id="rId5"/>
    <p:sldId id="259" r:id="rId6"/>
    <p:sldId id="260" r:id="rId7"/>
    <p:sldId id="261" r:id="rId8"/>
    <p:sldId id="262" r:id="rId9"/>
    <p:sldId id="263" r:id="rId10"/>
    <p:sldId id="264" r:id="rId11"/>
    <p:sldId id="267" r:id="rId12"/>
    <p:sldId id="286" r:id="rId13"/>
    <p:sldId id="271" r:id="rId14"/>
    <p:sldId id="272" r:id="rId15"/>
    <p:sldId id="276" r:id="rId16"/>
    <p:sldId id="274" r:id="rId17"/>
    <p:sldId id="275" r:id="rId18"/>
    <p:sldId id="278" r:id="rId19"/>
    <p:sldId id="280" r:id="rId20"/>
    <p:sldId id="282" r:id="rId21"/>
    <p:sldId id="288" r:id="rId22"/>
    <p:sldId id="283" r:id="rId23"/>
    <p:sldId id="284" r:id="rId2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77" d="100"/>
          <a:sy n="177" d="100"/>
        </p:scale>
        <p:origin x="-14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E76ACF-5DF5-D34A-9BFA-FD908A21ABF4}" type="datetimeFigureOut">
              <a:rPr lang="fr-FR" smtClean="0"/>
              <a:t>04/07/2014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F9B118-757C-C34F-8252-798EB306B6B3}" type="slidenum">
              <a:rPr lang="fr-FR" smtClean="0"/>
              <a:t>‹#›</a:t>
            </a:fld>
            <a:endParaRPr lang="fr-FR"/>
          </a:p>
        </p:txBody>
      </p:sp>
    </p:spTree>
    <p:extLst>
      <p:ext uri="{BB962C8B-B14F-4D97-AF65-F5344CB8AC3E}">
        <p14:creationId xmlns:p14="http://schemas.microsoft.com/office/powerpoint/2010/main" val="24149364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150CD7F-DE42-EA42-AD27-ED1CBF76DE8D}" type="slidenum">
              <a:rPr lang="fr-FR" smtClean="0">
                <a:solidFill>
                  <a:prstClr val="black"/>
                </a:solidFill>
                <a:latin typeface="Calibri"/>
              </a:rPr>
              <a:pPr/>
              <a:t>15</a:t>
            </a:fld>
            <a:endParaRPr lang="fr-FR">
              <a:solidFill>
                <a:prstClr val="black"/>
              </a:solidFill>
              <a:latin typeface="Calibri"/>
            </a:endParaRPr>
          </a:p>
        </p:txBody>
      </p:sp>
    </p:spTree>
    <p:extLst>
      <p:ext uri="{BB962C8B-B14F-4D97-AF65-F5344CB8AC3E}">
        <p14:creationId xmlns:p14="http://schemas.microsoft.com/office/powerpoint/2010/main" val="2758378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3712625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344205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338210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re et sous-titre">
    <p:spTree>
      <p:nvGrpSpPr>
        <p:cNvPr id="1" name=""/>
        <p:cNvGrpSpPr/>
        <p:nvPr/>
      </p:nvGrpSpPr>
      <p:grpSpPr>
        <a:xfrm>
          <a:off x="0" y="0"/>
          <a:ext cx="0" cy="0"/>
          <a:chOff x="0" y="0"/>
          <a:chExt cx="0" cy="0"/>
        </a:xfrm>
      </p:grpSpPr>
      <p:sp>
        <p:nvSpPr>
          <p:cNvPr id="7" name="Shape 7"/>
          <p:cNvSpPr/>
          <p:nvPr/>
        </p:nvSpPr>
        <p:spPr>
          <a:xfrm>
            <a:off x="357188" y="4634508"/>
            <a:ext cx="8437115"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321457">
              <a:defRPr sz="1200">
                <a:solidFill>
                  <a:srgbClr val="000000"/>
                </a:solidFill>
                <a:latin typeface="Helvetica"/>
                <a:ea typeface="Helvetica"/>
                <a:cs typeface="Helvetica"/>
                <a:sym typeface="Helvetica"/>
              </a:defRPr>
            </a:pPr>
            <a:endParaRPr sz="1200">
              <a:solidFill>
                <a:srgbClr val="000000"/>
              </a:solidFill>
              <a:latin typeface="Helvetica"/>
              <a:ea typeface="Helvetica"/>
              <a:cs typeface="Helvetica"/>
              <a:sym typeface="Helvetica"/>
            </a:endParaRPr>
          </a:p>
        </p:txBody>
      </p:sp>
      <p:sp>
        <p:nvSpPr>
          <p:cNvPr id="8" name="Shape 8"/>
          <p:cNvSpPr/>
          <p:nvPr/>
        </p:nvSpPr>
        <p:spPr>
          <a:xfrm>
            <a:off x="357188" y="2875359"/>
            <a:ext cx="8437513"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321457">
              <a:defRPr sz="1200">
                <a:solidFill>
                  <a:srgbClr val="000000"/>
                </a:solidFill>
                <a:latin typeface="Helvetica"/>
                <a:ea typeface="Helvetica"/>
                <a:cs typeface="Helvetica"/>
                <a:sym typeface="Helvetica"/>
              </a:defRPr>
            </a:pPr>
            <a:endParaRPr sz="1200">
              <a:solidFill>
                <a:srgbClr val="000000"/>
              </a:solidFill>
              <a:latin typeface="Helvetica"/>
              <a:ea typeface="Helvetica"/>
              <a:cs typeface="Helvetica"/>
              <a:sym typeface="Helvetica"/>
            </a:endParaRPr>
          </a:p>
        </p:txBody>
      </p:sp>
      <p:sp>
        <p:nvSpPr>
          <p:cNvPr id="9" name="Shape 9"/>
          <p:cNvSpPr/>
          <p:nvPr/>
        </p:nvSpPr>
        <p:spPr>
          <a:xfrm rot="16200000">
            <a:off x="5043462" y="3760055"/>
            <a:ext cx="1155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321457">
              <a:defRPr sz="1200">
                <a:solidFill>
                  <a:srgbClr val="000000"/>
                </a:solidFill>
                <a:latin typeface="Helvetica"/>
                <a:ea typeface="Helvetica"/>
                <a:cs typeface="Helvetica"/>
                <a:sym typeface="Helvetica"/>
              </a:defRPr>
            </a:pPr>
            <a:endParaRPr sz="1200">
              <a:solidFill>
                <a:srgbClr val="000000"/>
              </a:solidFill>
              <a:latin typeface="Helvetica"/>
              <a:ea typeface="Helvetica"/>
              <a:cs typeface="Helvetica"/>
              <a:sym typeface="Helvetica"/>
            </a:endParaRPr>
          </a:p>
        </p:txBody>
      </p:sp>
      <p:sp>
        <p:nvSpPr>
          <p:cNvPr id="10" name="Shape 10"/>
          <p:cNvSpPr>
            <a:spLocks noGrp="1"/>
          </p:cNvSpPr>
          <p:nvPr>
            <p:ph type="title"/>
          </p:nvPr>
        </p:nvSpPr>
        <p:spPr>
          <a:xfrm>
            <a:off x="357187" y="2911078"/>
            <a:ext cx="5063133" cy="1696641"/>
          </a:xfrm>
          <a:prstGeom prst="rect">
            <a:avLst/>
          </a:prstGeom>
        </p:spPr>
        <p:txBody>
          <a:bodyPr/>
          <a:lstStyle>
            <a:lvl1pPr algn="l"/>
          </a:lstStyle>
          <a:p>
            <a:pPr lvl="0">
              <a:defRPr sz="1800">
                <a:solidFill>
                  <a:srgbClr val="000000"/>
                </a:solidFill>
              </a:defRPr>
            </a:pPr>
            <a:r>
              <a:rPr sz="4900">
                <a:solidFill>
                  <a:srgbClr val="D93E2B"/>
                </a:solidFill>
              </a:rPr>
              <a:t>Texte du titre</a:t>
            </a:r>
          </a:p>
        </p:txBody>
      </p:sp>
      <p:sp>
        <p:nvSpPr>
          <p:cNvPr id="11" name="Shape 11"/>
          <p:cNvSpPr>
            <a:spLocks noGrp="1"/>
          </p:cNvSpPr>
          <p:nvPr>
            <p:ph type="body" idx="1"/>
          </p:nvPr>
        </p:nvSpPr>
        <p:spPr>
          <a:xfrm>
            <a:off x="5822156" y="2911078"/>
            <a:ext cx="2982516" cy="1696641"/>
          </a:xfrm>
          <a:prstGeom prst="rect">
            <a:avLst/>
          </a:prstGeom>
        </p:spPr>
        <p:txBody>
          <a:bodyPr/>
          <a:lstStyle>
            <a:lvl1pPr marL="0" indent="0">
              <a:spcBef>
                <a:spcPts val="0"/>
              </a:spcBef>
              <a:buClrTx/>
              <a:buSzTx/>
              <a:buFontTx/>
              <a:buNone/>
              <a:defRPr sz="1700"/>
            </a:lvl1pPr>
            <a:lvl2pPr marL="0" indent="160729">
              <a:spcBef>
                <a:spcPts val="0"/>
              </a:spcBef>
              <a:buClrTx/>
              <a:buSzTx/>
              <a:buFontTx/>
              <a:buNone/>
              <a:defRPr sz="1700"/>
            </a:lvl2pPr>
            <a:lvl3pPr marL="0" indent="321457">
              <a:spcBef>
                <a:spcPts val="0"/>
              </a:spcBef>
              <a:buClrTx/>
              <a:buSzTx/>
              <a:buFontTx/>
              <a:buNone/>
              <a:defRPr sz="1700"/>
            </a:lvl3pPr>
            <a:lvl4pPr marL="0" indent="482186">
              <a:spcBef>
                <a:spcPts val="0"/>
              </a:spcBef>
              <a:buClrTx/>
              <a:buSzTx/>
              <a:buFontTx/>
              <a:buNone/>
              <a:defRPr sz="1700"/>
            </a:lvl4pPr>
            <a:lvl5pPr marL="0" indent="642915">
              <a:spcBef>
                <a:spcPts val="0"/>
              </a:spcBef>
              <a:buClrTx/>
              <a:buSzTx/>
              <a:buFontTx/>
              <a:buNone/>
              <a:defRPr sz="1700"/>
            </a:lvl5pPr>
          </a:lstStyle>
          <a:p>
            <a:pPr lvl="0">
              <a:defRPr sz="1800">
                <a:solidFill>
                  <a:srgbClr val="000000"/>
                </a:solidFill>
              </a:defRPr>
            </a:pPr>
            <a:r>
              <a:rPr sz="1700">
                <a:solidFill>
                  <a:srgbClr val="414141"/>
                </a:solidFill>
              </a:rPr>
              <a:t>Texte niveau 1</a:t>
            </a:r>
          </a:p>
          <a:p>
            <a:pPr lvl="1">
              <a:defRPr sz="1800">
                <a:solidFill>
                  <a:srgbClr val="000000"/>
                </a:solidFill>
              </a:defRPr>
            </a:pPr>
            <a:r>
              <a:rPr sz="1700">
                <a:solidFill>
                  <a:srgbClr val="414141"/>
                </a:solidFill>
              </a:rPr>
              <a:t>Texte niveau 2</a:t>
            </a:r>
          </a:p>
          <a:p>
            <a:pPr lvl="2">
              <a:defRPr sz="1800">
                <a:solidFill>
                  <a:srgbClr val="000000"/>
                </a:solidFill>
              </a:defRPr>
            </a:pPr>
            <a:r>
              <a:rPr sz="1700">
                <a:solidFill>
                  <a:srgbClr val="414141"/>
                </a:solidFill>
              </a:rPr>
              <a:t>Texte niveau 3</a:t>
            </a:r>
          </a:p>
          <a:p>
            <a:pPr lvl="3">
              <a:defRPr sz="1800">
                <a:solidFill>
                  <a:srgbClr val="000000"/>
                </a:solidFill>
              </a:defRPr>
            </a:pPr>
            <a:r>
              <a:rPr sz="1700">
                <a:solidFill>
                  <a:srgbClr val="414141"/>
                </a:solidFill>
              </a:rPr>
              <a:t>Texte niveau 4</a:t>
            </a:r>
          </a:p>
          <a:p>
            <a:pPr lvl="4">
              <a:defRPr sz="1800">
                <a:solidFill>
                  <a:srgbClr val="000000"/>
                </a:solidFill>
              </a:defRPr>
            </a:pPr>
            <a:r>
              <a:rPr sz="1700">
                <a:solidFill>
                  <a:srgbClr val="414141"/>
                </a:solidFill>
              </a:rPr>
              <a:t>Texte niveau 5</a:t>
            </a:r>
          </a:p>
        </p:txBody>
      </p:sp>
    </p:spTree>
    <p:extLst>
      <p:ext uri="{BB962C8B-B14F-4D97-AF65-F5344CB8AC3E}">
        <p14:creationId xmlns:p14="http://schemas.microsoft.com/office/powerpoint/2010/main" val="1525208525"/>
      </p:ext>
    </p:extLst>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27" name="Shape 27"/>
          <p:cNvSpPr/>
          <p:nvPr/>
        </p:nvSpPr>
        <p:spPr>
          <a:xfrm>
            <a:off x="2981422" y="2366368"/>
            <a:ext cx="3181157" cy="2701529"/>
          </a:xfrm>
          <a:prstGeom prst="star5">
            <a:avLst>
              <a:gd name="adj" fmla="val 19100"/>
              <a:gd name="hf" fmla="val 105146"/>
              <a:gd name="vf" fmla="val 110557"/>
            </a:avLst>
          </a:prstGeom>
          <a:blipFill>
            <a:blip r:embed="rId2"/>
          </a:blipFill>
          <a:ln w="12700">
            <a:miter lim="400000"/>
          </a:ln>
        </p:spPr>
        <p:txBody>
          <a:bodyPr lIns="35717" tIns="35717" rIns="35717" bIns="35717" anchor="ctr"/>
          <a:lstStyle/>
          <a:p>
            <a:pPr>
              <a:defRPr sz="3200">
                <a:solidFill>
                  <a:srgbClr val="FFFFFF"/>
                </a:solidFill>
                <a:effectLst>
                  <a:outerShdw blurRad="25400" dist="33948" dir="2700000" rotWithShape="0">
                    <a:srgbClr val="3B3936"/>
                  </a:outerShdw>
                </a:effectLst>
              </a:defRPr>
            </a:pPr>
            <a:endParaRPr sz="3200">
              <a:solidFill>
                <a:srgbClr val="FFFFFF"/>
              </a:solidFill>
              <a:effectLst>
                <a:outerShdw blurRad="25400" dist="33948" dir="2700000" rotWithShape="0">
                  <a:srgbClr val="3B3936"/>
                </a:outerShdw>
              </a:effectLst>
              <a:latin typeface="Calibri"/>
            </a:endParaRPr>
          </a:p>
        </p:txBody>
      </p:sp>
      <p:sp>
        <p:nvSpPr>
          <p:cNvPr id="28" name="Shape 28"/>
          <p:cNvSpPr/>
          <p:nvPr/>
        </p:nvSpPr>
        <p:spPr>
          <a:xfrm>
            <a:off x="3772828" y="1627228"/>
            <a:ext cx="1227149"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1">
              <a:defRPr sz="1800">
                <a:solidFill>
                  <a:srgbClr val="000000"/>
                </a:solidFill>
              </a:defRPr>
            </a:pPr>
            <a:r>
              <a:rPr sz="1700" b="1">
                <a:solidFill>
                  <a:srgbClr val="87312B"/>
                </a:solidFill>
                <a:latin typeface="Calibri"/>
              </a:rPr>
              <a:t>Track &amp; profil</a:t>
            </a:r>
          </a:p>
        </p:txBody>
      </p:sp>
      <p:sp>
        <p:nvSpPr>
          <p:cNvPr id="29" name="Shape 29"/>
          <p:cNvSpPr/>
          <p:nvPr/>
        </p:nvSpPr>
        <p:spPr>
          <a:xfrm>
            <a:off x="6139264" y="3298195"/>
            <a:ext cx="155661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1">
              <a:defRPr sz="1800">
                <a:solidFill>
                  <a:srgbClr val="000000"/>
                </a:solidFill>
              </a:defRPr>
            </a:pPr>
            <a:r>
              <a:rPr sz="1700" b="1">
                <a:solidFill>
                  <a:srgbClr val="87312B"/>
                </a:solidFill>
                <a:latin typeface="Calibri"/>
              </a:rPr>
              <a:t>The crystal world</a:t>
            </a:r>
          </a:p>
        </p:txBody>
      </p:sp>
      <p:sp>
        <p:nvSpPr>
          <p:cNvPr id="30" name="Shape 30"/>
          <p:cNvSpPr/>
          <p:nvPr/>
        </p:nvSpPr>
        <p:spPr>
          <a:xfrm>
            <a:off x="5424768" y="5066273"/>
            <a:ext cx="852340"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1">
              <a:defRPr sz="1800">
                <a:solidFill>
                  <a:srgbClr val="000000"/>
                </a:solidFill>
              </a:defRPr>
            </a:pPr>
            <a:r>
              <a:rPr sz="1700" b="1">
                <a:solidFill>
                  <a:srgbClr val="87312B"/>
                </a:solidFill>
                <a:latin typeface="Calibri"/>
              </a:rPr>
              <a:t>ID Drama</a:t>
            </a:r>
          </a:p>
        </p:txBody>
      </p:sp>
      <p:sp>
        <p:nvSpPr>
          <p:cNvPr id="31" name="Shape 31"/>
          <p:cNvSpPr/>
          <p:nvPr/>
        </p:nvSpPr>
        <p:spPr>
          <a:xfrm>
            <a:off x="2371023" y="5051554"/>
            <a:ext cx="1920454" cy="52322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1">
              <a:defRPr sz="1800">
                <a:solidFill>
                  <a:srgbClr val="000000"/>
                </a:solidFill>
              </a:defRPr>
            </a:pPr>
            <a:r>
              <a:rPr sz="1700" b="1">
                <a:solidFill>
                  <a:srgbClr val="87312B"/>
                </a:solidFill>
                <a:latin typeface="Calibri"/>
              </a:rPr>
              <a:t>Sway capital</a:t>
            </a:r>
          </a:p>
          <a:p>
            <a:pPr lvl="1">
              <a:defRPr sz="1800">
                <a:solidFill>
                  <a:srgbClr val="000000"/>
                </a:solidFill>
              </a:defRPr>
            </a:pPr>
            <a:r>
              <a:rPr sz="1700" b="1">
                <a:solidFill>
                  <a:srgbClr val="87312B"/>
                </a:solidFill>
                <a:latin typeface="Calibri"/>
              </a:rPr>
              <a:t>Le capital d’Influence</a:t>
            </a:r>
          </a:p>
        </p:txBody>
      </p:sp>
      <p:sp>
        <p:nvSpPr>
          <p:cNvPr id="32" name="Shape 32"/>
          <p:cNvSpPr/>
          <p:nvPr/>
        </p:nvSpPr>
        <p:spPr>
          <a:xfrm>
            <a:off x="1079166" y="3298195"/>
            <a:ext cx="1556077" cy="2616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1">
              <a:defRPr sz="1800">
                <a:solidFill>
                  <a:srgbClr val="000000"/>
                </a:solidFill>
              </a:defRPr>
            </a:pPr>
            <a:r>
              <a:rPr sz="1700" b="1">
                <a:solidFill>
                  <a:srgbClr val="87312B"/>
                </a:solidFill>
                <a:latin typeface="Calibri"/>
              </a:rPr>
              <a:t>Match marketing</a:t>
            </a:r>
          </a:p>
        </p:txBody>
      </p:sp>
      <p:sp>
        <p:nvSpPr>
          <p:cNvPr id="33" name="Shape 33"/>
          <p:cNvSpPr/>
          <p:nvPr/>
        </p:nvSpPr>
        <p:spPr>
          <a:xfrm>
            <a:off x="379538" y="616491"/>
            <a:ext cx="7589455" cy="47705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4400" b="1">
                <a:solidFill>
                  <a:srgbClr val="D93E2B"/>
                </a:solidFill>
              </a:defRPr>
            </a:lvl1pPr>
          </a:lstStyle>
          <a:p>
            <a:pPr>
              <a:defRPr sz="1800" b="0">
                <a:solidFill>
                  <a:srgbClr val="000000"/>
                </a:solidFill>
              </a:defRPr>
            </a:pPr>
            <a:r>
              <a:rPr sz="3100" b="0">
                <a:solidFill>
                  <a:srgbClr val="000000"/>
                </a:solidFill>
                <a:latin typeface="Calibri"/>
              </a:rPr>
              <a:t>Les 5 grands pôles de la révolution numérique</a:t>
            </a:r>
          </a:p>
        </p:txBody>
      </p:sp>
      <p:sp>
        <p:nvSpPr>
          <p:cNvPr id="34" name="Shape 34"/>
          <p:cNvSpPr/>
          <p:nvPr/>
        </p:nvSpPr>
        <p:spPr>
          <a:xfrm>
            <a:off x="4866680" y="-893147"/>
            <a:ext cx="218008" cy="553998"/>
          </a:xfrm>
          <a:prstGeom prst="rect">
            <a:avLst/>
          </a:prstGeom>
          <a:ln w="12700">
            <a:miter lim="400000"/>
          </a:ln>
        </p:spPr>
        <p:txBody>
          <a:bodyPr wrap="none" lIns="0" tIns="0" rIns="0" bIns="0" anchor="ctr">
            <a:spAutoFit/>
          </a:bodyPr>
          <a:lstStyle/>
          <a:p>
            <a:pPr marL="330387" indent="-330387">
              <a:spcBef>
                <a:spcPts val="1687"/>
              </a:spcBef>
              <a:buClr>
                <a:srgbClr val="929292"/>
              </a:buClr>
              <a:buSzPct val="60000"/>
              <a:buFont typeface="Zapf Dingbats"/>
              <a:buChar char="❖"/>
              <a:defRPr sz="3600"/>
            </a:pPr>
            <a:endParaRPr sz="3600">
              <a:solidFill>
                <a:prstClr val="black"/>
              </a:solidFill>
              <a:latin typeface="Calibri"/>
            </a:endParaRPr>
          </a:p>
        </p:txBody>
      </p:sp>
    </p:spTree>
    <p:extLst>
      <p:ext uri="{BB962C8B-B14F-4D97-AF65-F5344CB8AC3E}">
        <p14:creationId xmlns:p14="http://schemas.microsoft.com/office/powerpoint/2010/main" val="4232598569"/>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423823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139007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latin typeface="Calibri"/>
            </a:endParaRPr>
          </a:p>
        </p:txBody>
      </p:sp>
      <p:sp>
        <p:nvSpPr>
          <p:cNvPr id="7" name="Espace réservé du numéro de diapositive 6"/>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2674415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latin typeface="Calibri"/>
            </a:endParaRPr>
          </a:p>
        </p:txBody>
      </p:sp>
      <p:sp>
        <p:nvSpPr>
          <p:cNvPr id="9" name="Espace réservé du numéro de diapositive 8"/>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1576965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latin typeface="Calibri"/>
            </a:endParaRPr>
          </a:p>
        </p:txBody>
      </p:sp>
      <p:sp>
        <p:nvSpPr>
          <p:cNvPr id="5" name="Espace réservé du numéro de diapositive 4"/>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356314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latin typeface="Calibri"/>
            </a:endParaRPr>
          </a:p>
        </p:txBody>
      </p:sp>
      <p:sp>
        <p:nvSpPr>
          <p:cNvPr id="4" name="Espace réservé du numéro de diapositive 3"/>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70425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latin typeface="Calibri"/>
            </a:endParaRPr>
          </a:p>
        </p:txBody>
      </p:sp>
      <p:sp>
        <p:nvSpPr>
          <p:cNvPr id="7" name="Espace réservé du numéro de diapositive 6"/>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909218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latin typeface="Calibri"/>
            </a:endParaRPr>
          </a:p>
        </p:txBody>
      </p:sp>
      <p:sp>
        <p:nvSpPr>
          <p:cNvPr id="7" name="Espace réservé du numéro de diapositive 6"/>
          <p:cNvSpPr>
            <a:spLocks noGrp="1"/>
          </p:cNvSpPr>
          <p:nvPr>
            <p:ph type="sldNum" sz="quarter" idx="12"/>
          </p:nvPr>
        </p:nvSpPr>
        <p:spPr/>
        <p:txBody>
          <a:body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1061634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DEDCD-9CBD-6C46-A2F4-190382689408}" type="datetimeFigureOut">
              <a:rPr lang="fr-FR" smtClean="0">
                <a:solidFill>
                  <a:prstClr val="black">
                    <a:tint val="75000"/>
                  </a:prstClr>
                </a:solidFill>
                <a:latin typeface="Calibri"/>
              </a:rPr>
              <a:pPr/>
              <a:t>04/07/2014</a:t>
            </a:fld>
            <a:endParaRPr lang="fr-FR">
              <a:solidFill>
                <a:prstClr val="black">
                  <a:tint val="75000"/>
                </a:prstClr>
              </a:solidFill>
              <a:latin typeface="Calibri"/>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latin typeface="Calibri"/>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2ABC7-6C78-DC40-834B-65B8072C6336}" type="slidenum">
              <a:rPr lang="fr-FR" smtClean="0">
                <a:solidFill>
                  <a:prstClr val="black">
                    <a:tint val="75000"/>
                  </a:prstClr>
                </a:solidFill>
                <a:latin typeface="Calibri"/>
              </a:rPr>
              <a:pPr/>
              <a:t>‹#›</a:t>
            </a:fld>
            <a:endParaRPr lang="fr-FR">
              <a:solidFill>
                <a:prstClr val="black">
                  <a:tint val="75000"/>
                </a:prstClr>
              </a:solidFill>
              <a:latin typeface="Calibri"/>
            </a:endParaRPr>
          </a:p>
        </p:txBody>
      </p:sp>
    </p:spTree>
    <p:extLst>
      <p:ext uri="{BB962C8B-B14F-4D97-AF65-F5344CB8AC3E}">
        <p14:creationId xmlns:p14="http://schemas.microsoft.com/office/powerpoint/2010/main" val="2701964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title"/>
          </p:nvPr>
        </p:nvSpPr>
        <p:spPr>
          <a:xfrm>
            <a:off x="142694" y="2911078"/>
            <a:ext cx="5929508" cy="1696641"/>
          </a:xfrm>
          <a:prstGeom prst="rect">
            <a:avLst/>
          </a:prstGeom>
        </p:spPr>
        <p:txBody>
          <a:bodyPr>
            <a:noAutofit/>
          </a:bodyPr>
          <a:lstStyle/>
          <a:p>
            <a:pPr lvl="0">
              <a:defRPr sz="1800">
                <a:solidFill>
                  <a:srgbClr val="000000"/>
                </a:solidFill>
              </a:defRPr>
            </a:pPr>
            <a:r>
              <a:rPr lang="fr-FR" sz="4000" dirty="0">
                <a:solidFill>
                  <a:srgbClr val="D93E2B"/>
                </a:solidFill>
                <a:latin typeface="Avenir Light"/>
                <a:cs typeface="Avenir Light"/>
              </a:rPr>
              <a:t>R</a:t>
            </a:r>
            <a:r>
              <a:rPr sz="4000" dirty="0" smtClean="0">
                <a:solidFill>
                  <a:srgbClr val="D93E2B"/>
                </a:solidFill>
                <a:latin typeface="Avenir Light"/>
                <a:cs typeface="Avenir Light"/>
              </a:rPr>
              <a:t>évolution numérique</a:t>
            </a:r>
            <a:r>
              <a:rPr lang="fr-FR" sz="4000" dirty="0" smtClean="0">
                <a:solidFill>
                  <a:srgbClr val="D93E2B"/>
                </a:solidFill>
                <a:latin typeface="Avenir Light"/>
                <a:cs typeface="Avenir Light"/>
              </a:rPr>
              <a:t> et marketing multi canaux</a:t>
            </a:r>
            <a:endParaRPr sz="4000" dirty="0">
              <a:solidFill>
                <a:srgbClr val="D93E2B"/>
              </a:solidFill>
              <a:latin typeface="Avenir Light"/>
              <a:cs typeface="Avenir Light"/>
            </a:endParaRPr>
          </a:p>
        </p:txBody>
      </p:sp>
      <p:sp>
        <p:nvSpPr>
          <p:cNvPr id="51" name="Shape 51"/>
          <p:cNvSpPr>
            <a:spLocks noGrp="1"/>
          </p:cNvSpPr>
          <p:nvPr>
            <p:ph type="body" idx="1"/>
          </p:nvPr>
        </p:nvSpPr>
        <p:spPr>
          <a:xfrm>
            <a:off x="6305170" y="2911078"/>
            <a:ext cx="2499502" cy="1696641"/>
          </a:xfrm>
          <a:prstGeom prst="rect">
            <a:avLst/>
          </a:prstGeom>
        </p:spPr>
        <p:txBody>
          <a:bodyPr/>
          <a:lstStyle/>
          <a:p>
            <a:pPr lvl="0">
              <a:defRPr sz="1800">
                <a:solidFill>
                  <a:srgbClr val="000000"/>
                </a:solidFill>
              </a:defRPr>
            </a:pPr>
            <a:endParaRPr lang="fr-FR" dirty="0" smtClean="0">
              <a:solidFill>
                <a:srgbClr val="414141"/>
              </a:solidFill>
            </a:endParaRPr>
          </a:p>
          <a:p>
            <a:pPr lvl="0">
              <a:defRPr sz="1800">
                <a:solidFill>
                  <a:srgbClr val="000000"/>
                </a:solidFill>
              </a:defRPr>
            </a:pPr>
            <a:endParaRPr lang="fr-FR" dirty="0" smtClean="0">
              <a:solidFill>
                <a:srgbClr val="414141"/>
              </a:solidFill>
            </a:endParaRPr>
          </a:p>
          <a:p>
            <a:pPr lvl="0">
              <a:defRPr sz="1800">
                <a:solidFill>
                  <a:srgbClr val="000000"/>
                </a:solidFill>
              </a:defRPr>
            </a:pPr>
            <a:r>
              <a:rPr dirty="0" smtClean="0">
                <a:solidFill>
                  <a:srgbClr val="414141"/>
                </a:solidFill>
              </a:rPr>
              <a:t>Philippe </a:t>
            </a:r>
            <a:r>
              <a:rPr dirty="0">
                <a:solidFill>
                  <a:srgbClr val="414141"/>
                </a:solidFill>
              </a:rPr>
              <a:t>RUCHETON </a:t>
            </a:r>
          </a:p>
          <a:p>
            <a:pPr lvl="0">
              <a:defRPr sz="1800">
                <a:solidFill>
                  <a:srgbClr val="000000"/>
                </a:solidFill>
              </a:defRPr>
            </a:pPr>
            <a:r>
              <a:rPr lang="fr-FR" dirty="0" smtClean="0">
                <a:solidFill>
                  <a:srgbClr val="414141"/>
                </a:solidFill>
              </a:rPr>
              <a:t>Directeur de recherche</a:t>
            </a:r>
          </a:p>
          <a:p>
            <a:pPr lvl="0">
              <a:defRPr sz="1800">
                <a:solidFill>
                  <a:srgbClr val="000000"/>
                </a:solidFill>
              </a:defRPr>
            </a:pPr>
            <a:r>
              <a:rPr lang="fr-FR" dirty="0" smtClean="0">
                <a:solidFill>
                  <a:srgbClr val="414141"/>
                </a:solidFill>
              </a:rPr>
              <a:t>CCA International </a:t>
            </a:r>
            <a:endParaRPr dirty="0">
              <a:solidFill>
                <a:srgbClr val="414141"/>
              </a:solidFill>
            </a:endParaRPr>
          </a:p>
        </p:txBody>
      </p:sp>
    </p:spTree>
    <p:extLst>
      <p:ext uri="{BB962C8B-B14F-4D97-AF65-F5344CB8AC3E}">
        <p14:creationId xmlns:p14="http://schemas.microsoft.com/office/powerpoint/2010/main" val="162222856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idx="1"/>
          </p:nvPr>
        </p:nvSpPr>
        <p:spPr>
          <a:prstGeom prst="rect">
            <a:avLst/>
          </a:prstGeom>
        </p:spPr>
        <p:txBody>
          <a:bodyPr>
            <a:normAutofit/>
          </a:bodyPr>
          <a:lstStyle/>
          <a:p>
            <a:pPr marL="0" marR="132155" indent="0" algn="just" defTabSz="321457">
              <a:spcBef>
                <a:spcPts val="352"/>
              </a:spcBef>
              <a:buNone/>
              <a:defRPr sz="1800">
                <a:solidFill>
                  <a:srgbClr val="000000"/>
                </a:solidFill>
              </a:defRPr>
            </a:pPr>
            <a:r>
              <a:rPr sz="1400" dirty="0">
                <a:solidFill>
                  <a:srgbClr val="FF0000"/>
                </a:solidFill>
                <a:latin typeface="Copperplate Light"/>
                <a:ea typeface="Copperplate Light"/>
                <a:cs typeface="Copperplate Light"/>
                <a:sym typeface="Copperplate Light"/>
              </a:rPr>
              <a:t>Le match-marketing se définit par le fait de faire matcher un individu avec une offre commerciale</a:t>
            </a:r>
            <a:r>
              <a:rPr sz="1400" dirty="0">
                <a:solidFill>
                  <a:srgbClr val="323333"/>
                </a:solidFill>
                <a:latin typeface="Copperplate Light"/>
                <a:ea typeface="Copperplate Light"/>
                <a:cs typeface="Copperplate Light"/>
                <a:sym typeface="Copperplate Light"/>
              </a:rPr>
              <a:t>, </a:t>
            </a:r>
          </a:p>
          <a:p>
            <a:pPr marL="0" marR="132155" indent="0" algn="just" defTabSz="321457">
              <a:spcBef>
                <a:spcPts val="352"/>
              </a:spcBef>
              <a:buNone/>
              <a:defRPr sz="1800">
                <a:solidFill>
                  <a:srgbClr val="000000"/>
                </a:solidFill>
              </a:defRPr>
            </a:pPr>
            <a:r>
              <a:rPr sz="1400" dirty="0">
                <a:solidFill>
                  <a:srgbClr val="323333"/>
                </a:solidFill>
                <a:latin typeface="Copperplate Light"/>
                <a:ea typeface="Copperplate Light"/>
                <a:cs typeface="Copperplate Light"/>
                <a:sym typeface="Copperplate Light"/>
              </a:rPr>
              <a:t>Il revêt différentes formes : </a:t>
            </a:r>
            <a:endParaRPr lang="fr-FR" sz="1400" dirty="0" smtClean="0">
              <a:solidFill>
                <a:srgbClr val="323333"/>
              </a:solidFill>
              <a:latin typeface="Copperplate Light"/>
              <a:ea typeface="Copperplate Light"/>
              <a:cs typeface="Copperplate Light"/>
              <a:sym typeface="Copperplate Light"/>
            </a:endParaRPr>
          </a:p>
          <a:p>
            <a:pPr marL="0" marR="132155" indent="0" algn="just" defTabSz="321457">
              <a:spcBef>
                <a:spcPts val="352"/>
              </a:spcBef>
              <a:buNone/>
              <a:defRPr sz="1800">
                <a:solidFill>
                  <a:srgbClr val="000000"/>
                </a:solidFill>
              </a:defRPr>
            </a:pPr>
            <a:r>
              <a:rPr lang="fr-FR" sz="1400" dirty="0">
                <a:solidFill>
                  <a:srgbClr val="323333"/>
                </a:solidFill>
                <a:latin typeface="Copperplate Light"/>
                <a:ea typeface="Copperplate Light"/>
                <a:cs typeface="Copperplate Light"/>
                <a:sym typeface="Copperplate Light"/>
              </a:rPr>
              <a:t>	</a:t>
            </a:r>
            <a:r>
              <a:rPr sz="1400" dirty="0" smtClean="0">
                <a:solidFill>
                  <a:srgbClr val="FF0000"/>
                </a:solidFill>
                <a:latin typeface="Copperplate Light"/>
                <a:ea typeface="Copperplate Light"/>
                <a:cs typeface="Copperplate Light"/>
                <a:sym typeface="Copperplate Light"/>
              </a:rPr>
              <a:t>Trap </a:t>
            </a:r>
            <a:r>
              <a:rPr sz="1400" dirty="0">
                <a:solidFill>
                  <a:srgbClr val="FF0000"/>
                </a:solidFill>
                <a:latin typeface="Copperplate Light"/>
                <a:ea typeface="Copperplate Light"/>
                <a:cs typeface="Copperplate Light"/>
                <a:sym typeface="Copperplate Light"/>
              </a:rPr>
              <a:t>Match-Marketing</a:t>
            </a:r>
            <a:r>
              <a:rPr sz="1400" dirty="0">
                <a:solidFill>
                  <a:srgbClr val="323333"/>
                </a:solidFill>
                <a:latin typeface="Copperplate Light"/>
                <a:ea typeface="Copperplate Light"/>
                <a:cs typeface="Copperplate Light"/>
                <a:sym typeface="Copperplate Light"/>
              </a:rPr>
              <a:t> : ce sont par exemple des vitrines qui vous reconnaissent et vous proposent ce que vous aimez </a:t>
            </a:r>
          </a:p>
          <a:p>
            <a:pPr marL="0" marR="132155" indent="0" algn="just" defTabSz="321457">
              <a:spcBef>
                <a:spcPts val="352"/>
              </a:spcBef>
              <a:buNone/>
              <a:tabLst>
                <a:tab pos="98223" algn="l"/>
                <a:tab pos="321457" algn="l"/>
              </a:tabLst>
              <a:defRPr sz="1800">
                <a:solidFill>
                  <a:srgbClr val="000000"/>
                </a:solidFill>
              </a:defRPr>
            </a:pPr>
            <a:r>
              <a:rPr lang="fr-FR" sz="1400" dirty="0">
                <a:solidFill>
                  <a:srgbClr val="323333"/>
                </a:solidFill>
                <a:latin typeface="Copperplate Light"/>
                <a:ea typeface="Copperplate Light"/>
                <a:cs typeface="Copperplate Light"/>
                <a:sym typeface="Copperplate Light"/>
              </a:rPr>
              <a:t>	</a:t>
            </a:r>
            <a:r>
              <a:rPr sz="1400" dirty="0" smtClean="0">
                <a:solidFill>
                  <a:srgbClr val="FF0000"/>
                </a:solidFill>
                <a:latin typeface="Copperplate Light"/>
                <a:ea typeface="Copperplate Light"/>
                <a:cs typeface="Copperplate Light"/>
                <a:sym typeface="Copperplate Light"/>
              </a:rPr>
              <a:t>Scout </a:t>
            </a:r>
            <a:r>
              <a:rPr sz="1400" dirty="0">
                <a:solidFill>
                  <a:srgbClr val="FF0000"/>
                </a:solidFill>
                <a:latin typeface="Copperplate Light"/>
                <a:ea typeface="Copperplate Light"/>
                <a:cs typeface="Copperplate Light"/>
                <a:sym typeface="Copperplate Light"/>
              </a:rPr>
              <a:t>Match-Marketing</a:t>
            </a:r>
            <a:r>
              <a:rPr sz="1400" dirty="0">
                <a:solidFill>
                  <a:srgbClr val="323333"/>
                </a:solidFill>
                <a:latin typeface="Copperplate Light"/>
                <a:ea typeface="Copperplate Light"/>
                <a:cs typeface="Copperplate Light"/>
                <a:sym typeface="Copperplate Light"/>
              </a:rPr>
              <a:t> : c’est par exemple Foursquare</a:t>
            </a:r>
            <a:r>
              <a:rPr sz="1400" dirty="0" smtClean="0">
                <a:solidFill>
                  <a:srgbClr val="323333"/>
                </a:solidFill>
                <a:latin typeface="Copperplate Light"/>
                <a:ea typeface="Copperplate Light"/>
                <a:cs typeface="Copperplate Light"/>
                <a:sym typeface="Copperplate Light"/>
              </a:rPr>
              <a:t>.</a:t>
            </a:r>
            <a:r>
              <a:rPr lang="fr-FR" sz="1400" dirty="0" smtClean="0">
                <a:solidFill>
                  <a:srgbClr val="323333"/>
                </a:solidFill>
                <a:latin typeface="Copperplate Light"/>
                <a:ea typeface="Copperplate Light"/>
                <a:cs typeface="Copperplate Light"/>
                <a:sym typeface="Copperplate Light"/>
              </a:rPr>
              <a:t> </a:t>
            </a:r>
          </a:p>
          <a:p>
            <a:pPr marL="0" marR="132155" indent="0" algn="just" defTabSz="321457">
              <a:spcBef>
                <a:spcPts val="352"/>
              </a:spcBef>
              <a:buNone/>
              <a:tabLst>
                <a:tab pos="98223" algn="l"/>
                <a:tab pos="321457" algn="l"/>
              </a:tabLst>
              <a:defRPr sz="1800">
                <a:solidFill>
                  <a:srgbClr val="000000"/>
                </a:solidFill>
              </a:defRPr>
            </a:pPr>
            <a:r>
              <a:rPr lang="fr-FR" sz="1400" dirty="0">
                <a:solidFill>
                  <a:srgbClr val="323333"/>
                </a:solidFill>
                <a:latin typeface="Copperplate Light"/>
                <a:ea typeface="Copperplate Light"/>
                <a:cs typeface="Copperplate Light"/>
                <a:sym typeface="Copperplate Light"/>
              </a:rPr>
              <a:t>	</a:t>
            </a:r>
            <a:r>
              <a:rPr sz="1400" dirty="0" smtClean="0">
                <a:solidFill>
                  <a:srgbClr val="FF0000"/>
                </a:solidFill>
                <a:latin typeface="Copperplate Light"/>
                <a:ea typeface="Copperplate Light"/>
                <a:cs typeface="Copperplate Light"/>
                <a:sym typeface="Copperplate Light"/>
              </a:rPr>
              <a:t>Coach </a:t>
            </a:r>
            <a:r>
              <a:rPr sz="1400" dirty="0">
                <a:solidFill>
                  <a:srgbClr val="FF0000"/>
                </a:solidFill>
                <a:latin typeface="Copperplate Light"/>
                <a:ea typeface="Copperplate Light"/>
                <a:cs typeface="Copperplate Light"/>
                <a:sym typeface="Copperplate Light"/>
              </a:rPr>
              <a:t>Match-Marketing</a:t>
            </a:r>
            <a:r>
              <a:rPr sz="1400" dirty="0">
                <a:solidFill>
                  <a:srgbClr val="323333"/>
                </a:solidFill>
                <a:latin typeface="Copperplate Light"/>
                <a:ea typeface="Copperplate Light"/>
                <a:cs typeface="Copperplate Light"/>
                <a:sym typeface="Copperplate Light"/>
              </a:rPr>
              <a:t> : ce sont par exemple les caddies interactifs, </a:t>
            </a:r>
            <a:r>
              <a:rPr lang="fr-FR" sz="1400" dirty="0" smtClean="0">
                <a:solidFill>
                  <a:srgbClr val="FF0000"/>
                </a:solidFill>
                <a:latin typeface="Copperplate Light"/>
                <a:ea typeface="Copperplate Light"/>
                <a:cs typeface="Copperplate Light"/>
                <a:sym typeface="Copperplate Light"/>
              </a:rPr>
              <a:t>Smart </a:t>
            </a:r>
            <a:r>
              <a:rPr lang="fr-FR" sz="1400" dirty="0" err="1" smtClean="0">
                <a:solidFill>
                  <a:srgbClr val="FF0000"/>
                </a:solidFill>
                <a:latin typeface="Copperplate Light"/>
                <a:ea typeface="Copperplate Light"/>
                <a:cs typeface="Copperplate Light"/>
                <a:sym typeface="Copperplate Light"/>
              </a:rPr>
              <a:t>Cart</a:t>
            </a:r>
            <a:r>
              <a:rPr sz="1400" u="sng" dirty="0" smtClean="0">
                <a:solidFill>
                  <a:srgbClr val="000000"/>
                </a:solidFill>
                <a:latin typeface="Copperplate Light"/>
                <a:ea typeface="Copperplate Light"/>
                <a:cs typeface="Copperplate Light"/>
                <a:sym typeface="Copperplate Light"/>
              </a:rPr>
              <a:t>, </a:t>
            </a:r>
            <a:r>
              <a:rPr sz="1400" dirty="0">
                <a:solidFill>
                  <a:srgbClr val="323333"/>
                </a:solidFill>
                <a:latin typeface="Copperplate Light"/>
                <a:ea typeface="Copperplate Light"/>
                <a:cs typeface="Copperplate Light"/>
                <a:sym typeface="Copperplate Light"/>
              </a:rPr>
              <a:t>qui permettent de vous guider dans le centre commercial, vous présentent les réductions ou bon plans et qui en parallèle espionnent l’ensemble de vos achats (marque, produit, quantité…) et collectent ainsi des données pour être réutilisées lors de votre prochaine visite.</a:t>
            </a:r>
          </a:p>
          <a:p>
            <a:pPr marL="0" marR="132155" indent="0" algn="just" defTabSz="321457">
              <a:spcBef>
                <a:spcPts val="352"/>
              </a:spcBef>
              <a:buNone/>
              <a:tabLst>
                <a:tab pos="98223" algn="l"/>
                <a:tab pos="321457" algn="l"/>
              </a:tabLst>
              <a:defRPr sz="1800">
                <a:solidFill>
                  <a:srgbClr val="000000"/>
                </a:solidFill>
              </a:defRPr>
            </a:pPr>
            <a:r>
              <a:rPr lang="fr-FR" sz="1400" dirty="0">
                <a:solidFill>
                  <a:srgbClr val="323333"/>
                </a:solidFill>
                <a:latin typeface="Copperplate Light"/>
                <a:ea typeface="Copperplate Light"/>
                <a:cs typeface="Copperplate Light"/>
                <a:sym typeface="Copperplate Light"/>
              </a:rPr>
              <a:t>	</a:t>
            </a:r>
            <a:r>
              <a:rPr sz="1400" dirty="0" smtClean="0">
                <a:solidFill>
                  <a:srgbClr val="FF0000"/>
                </a:solidFill>
                <a:latin typeface="Copperplate Light"/>
                <a:ea typeface="Copperplate Light"/>
                <a:cs typeface="Copperplate Light"/>
                <a:sym typeface="Copperplate Light"/>
              </a:rPr>
              <a:t>Profile </a:t>
            </a:r>
            <a:r>
              <a:rPr sz="1400" dirty="0">
                <a:solidFill>
                  <a:srgbClr val="FF0000"/>
                </a:solidFill>
                <a:latin typeface="Copperplate Light"/>
                <a:ea typeface="Copperplate Light"/>
                <a:cs typeface="Copperplate Light"/>
                <a:sym typeface="Copperplate Light"/>
              </a:rPr>
              <a:t>Match-Marketing</a:t>
            </a:r>
            <a:r>
              <a:rPr sz="1400" dirty="0">
                <a:solidFill>
                  <a:srgbClr val="323333"/>
                </a:solidFill>
                <a:latin typeface="Copperplate Light"/>
                <a:ea typeface="Copperplate Light"/>
                <a:cs typeface="Copperplate Light"/>
                <a:sym typeface="Copperplate Light"/>
              </a:rPr>
              <a:t> : c’est par exemple </a:t>
            </a:r>
            <a:r>
              <a:rPr sz="1400" dirty="0" smtClean="0">
                <a:solidFill>
                  <a:srgbClr val="FF0000"/>
                </a:solidFill>
                <a:latin typeface="Copperplate Light"/>
                <a:ea typeface="Copperplate Light"/>
                <a:cs typeface="Copperplate Light"/>
                <a:sym typeface="Copperplate Light"/>
              </a:rPr>
              <a:t>Freemonee</a:t>
            </a:r>
            <a:r>
              <a:rPr lang="fr-FR" sz="1400" dirty="0" smtClean="0">
                <a:solidFill>
                  <a:srgbClr val="FF0000"/>
                </a:solidFill>
                <a:latin typeface="Copperplate Light"/>
                <a:ea typeface="Copperplate Light"/>
                <a:cs typeface="Copperplate Light"/>
                <a:sym typeface="Copperplate Light"/>
              </a:rPr>
              <a:t> </a:t>
            </a:r>
            <a:endParaRPr lang="fr-FR" sz="1400" dirty="0" smtClean="0">
              <a:solidFill>
                <a:srgbClr val="FF0000"/>
              </a:solidFill>
              <a:latin typeface="Copperplate Light"/>
              <a:ea typeface="Copperplate Light"/>
              <a:cs typeface="Copperplate Light"/>
              <a:sym typeface="Copperplate Light"/>
            </a:endParaRPr>
          </a:p>
          <a:p>
            <a:pPr marL="0" marR="132155" indent="0" algn="just" defTabSz="321457">
              <a:spcBef>
                <a:spcPts val="352"/>
              </a:spcBef>
              <a:buNone/>
              <a:tabLst>
                <a:tab pos="98223" algn="l"/>
                <a:tab pos="321457" algn="l"/>
              </a:tabLst>
              <a:defRPr sz="1800">
                <a:solidFill>
                  <a:srgbClr val="000000"/>
                </a:solidFill>
              </a:defRPr>
            </a:pPr>
            <a:r>
              <a:rPr lang="fr-FR" sz="1400" dirty="0">
                <a:solidFill>
                  <a:srgbClr val="323333"/>
                </a:solidFill>
                <a:uFill>
                  <a:solidFill>
                    <a:srgbClr val="323333"/>
                  </a:solidFill>
                </a:uFill>
                <a:latin typeface="Copperplate Light"/>
                <a:ea typeface="Copperplate Light"/>
                <a:cs typeface="Copperplate Light"/>
                <a:sym typeface="Copperplate Light"/>
              </a:rPr>
              <a:t>	</a:t>
            </a:r>
            <a:r>
              <a:rPr sz="1400" dirty="0" smtClean="0">
                <a:solidFill>
                  <a:srgbClr val="FF0000"/>
                </a:solidFill>
                <a:uFill>
                  <a:solidFill>
                    <a:srgbClr val="323333"/>
                  </a:solidFill>
                </a:uFill>
                <a:latin typeface="Copperplate Light"/>
                <a:ea typeface="Copperplate Light"/>
                <a:cs typeface="Copperplate Light"/>
                <a:sym typeface="Copperplate Light"/>
              </a:rPr>
              <a:t>Virtu</a:t>
            </a:r>
            <a:r>
              <a:rPr sz="1400" dirty="0">
                <a:solidFill>
                  <a:srgbClr val="FF0000"/>
                </a:solidFill>
                <a:uFill>
                  <a:solidFill>
                    <a:srgbClr val="323333"/>
                  </a:solidFill>
                </a:uFill>
                <a:latin typeface="Copperplate Light"/>
                <a:ea typeface="Copperplate Light"/>
                <a:cs typeface="Copperplate Light"/>
                <a:sym typeface="Copperplate Light"/>
              </a:rPr>
              <a:t>-réel Match-Marketing</a:t>
            </a:r>
            <a:r>
              <a:rPr sz="1400" dirty="0">
                <a:solidFill>
                  <a:srgbClr val="323333"/>
                </a:solidFill>
                <a:uFill>
                  <a:solidFill>
                    <a:srgbClr val="323333"/>
                  </a:solidFill>
                </a:uFill>
                <a:latin typeface="Copperplate Light"/>
                <a:ea typeface="Copperplate Light"/>
                <a:cs typeface="Copperplate Light"/>
                <a:sym typeface="Copperplate Light"/>
              </a:rPr>
              <a:t> : c’est la solution de </a:t>
            </a:r>
            <a:r>
              <a:rPr lang="fr-FR" sz="1400" dirty="0" smtClean="0">
                <a:solidFill>
                  <a:srgbClr val="FF0000"/>
                </a:solidFill>
                <a:uFill>
                  <a:solidFill>
                    <a:srgbClr val="323333"/>
                  </a:solidFill>
                </a:uFill>
                <a:latin typeface="Copperplate Light"/>
                <a:ea typeface="Copperplate Light"/>
                <a:cs typeface="Copperplate Light"/>
                <a:sym typeface="Copperplate Light"/>
              </a:rPr>
              <a:t>3LIVESHOP</a:t>
            </a:r>
            <a:r>
              <a:rPr lang="fr-FR" sz="1400" dirty="0" smtClean="0">
                <a:solidFill>
                  <a:srgbClr val="323333"/>
                </a:solidFill>
                <a:uFill>
                  <a:solidFill>
                    <a:srgbClr val="323333"/>
                  </a:solidFill>
                </a:uFill>
                <a:latin typeface="Copperplate Light"/>
                <a:ea typeface="Copperplate Light"/>
                <a:cs typeface="Copperplate Light"/>
                <a:sym typeface="Copperplate Light"/>
              </a:rPr>
              <a:t> </a:t>
            </a:r>
            <a:r>
              <a:rPr sz="1400" dirty="0" smtClean="0">
                <a:solidFill>
                  <a:srgbClr val="323333"/>
                </a:solidFill>
                <a:uFill>
                  <a:solidFill>
                    <a:srgbClr val="323333"/>
                  </a:solidFill>
                </a:uFill>
                <a:latin typeface="Copperplate Light"/>
                <a:ea typeface="Copperplate Light"/>
                <a:cs typeface="Copperplate Light"/>
                <a:sym typeface="Copperplate Light"/>
              </a:rPr>
              <a:t>Cette </a:t>
            </a:r>
            <a:r>
              <a:rPr sz="1400" dirty="0">
                <a:solidFill>
                  <a:srgbClr val="323333"/>
                </a:solidFill>
                <a:uFill>
                  <a:solidFill>
                    <a:srgbClr val="323333"/>
                  </a:solidFill>
                </a:uFill>
                <a:latin typeface="Copperplate Light"/>
                <a:ea typeface="Copperplate Light"/>
                <a:cs typeface="Copperplate Light"/>
                <a:sym typeface="Copperplate Light"/>
              </a:rPr>
              <a:t>application enrichit la visio-conférence commerciale puisqu’elle offre au conseiller de vente un écran tactile lui permettant de faire ses démonstrations produits </a:t>
            </a:r>
          </a:p>
        </p:txBody>
      </p:sp>
      <p:sp>
        <p:nvSpPr>
          <p:cNvPr id="74" name="Shape 74"/>
          <p:cNvSpPr/>
          <p:nvPr/>
        </p:nvSpPr>
        <p:spPr>
          <a:xfrm>
            <a:off x="294680" y="553641"/>
            <a:ext cx="8429625" cy="85725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lnSpc>
                <a:spcPct val="90000"/>
              </a:lnSpc>
              <a:spcBef>
                <a:spcPts val="1600"/>
              </a:spcBef>
              <a:defRPr sz="7000">
                <a:solidFill>
                  <a:srgbClr val="D93E2B"/>
                </a:solidFill>
                <a:latin typeface="+mn-lt"/>
                <a:ea typeface="+mn-ea"/>
                <a:cs typeface="+mn-cs"/>
                <a:sym typeface="Bodoni SvtyTwo ITC TT-Book"/>
              </a:defRPr>
            </a:lvl1pPr>
          </a:lstStyle>
          <a:p>
            <a:pPr algn="ctr">
              <a:defRPr sz="1800">
                <a:solidFill>
                  <a:srgbClr val="000000"/>
                </a:solidFill>
              </a:defRPr>
            </a:pPr>
            <a:r>
              <a:rPr sz="4900" dirty="0">
                <a:solidFill>
                  <a:srgbClr val="000000"/>
                </a:solidFill>
                <a:latin typeface="Calibri"/>
              </a:rPr>
              <a:t>  </a:t>
            </a:r>
            <a:r>
              <a:rPr sz="4900" dirty="0" smtClean="0">
                <a:solidFill>
                  <a:srgbClr val="FF0000"/>
                </a:solidFill>
                <a:latin typeface="Calibri"/>
              </a:rPr>
              <a:t> </a:t>
            </a:r>
            <a:r>
              <a:rPr sz="4000" dirty="0">
                <a:solidFill>
                  <a:srgbClr val="FF0000"/>
                </a:solidFill>
                <a:latin typeface="Avenir Light"/>
                <a:cs typeface="Avenir Light"/>
              </a:rPr>
              <a:t>Match-Marketing</a:t>
            </a:r>
          </a:p>
        </p:txBody>
      </p:sp>
    </p:spTree>
    <p:extLst>
      <p:ext uri="{BB962C8B-B14F-4D97-AF65-F5344CB8AC3E}">
        <p14:creationId xmlns:p14="http://schemas.microsoft.com/office/powerpoint/2010/main" val="1142447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prstGeom prst="rect">
            <a:avLst/>
          </a:prstGeom>
        </p:spPr>
        <p:txBody>
          <a:bodyPr>
            <a:noAutofit/>
          </a:bodyPr>
          <a:lstStyle>
            <a:lvl1pPr defTabSz="537463">
              <a:spcBef>
                <a:spcPts val="1400"/>
              </a:spcBef>
              <a:defRPr sz="6440"/>
            </a:lvl1pPr>
          </a:lstStyle>
          <a:p>
            <a:pPr lvl="0">
              <a:defRPr sz="1800">
                <a:solidFill>
                  <a:srgbClr val="000000"/>
                </a:solidFill>
              </a:defRPr>
            </a:pPr>
            <a:r>
              <a:rPr lang="fr-FR" sz="4000" dirty="0" smtClean="0">
                <a:solidFill>
                  <a:srgbClr val="D93E2B"/>
                </a:solidFill>
                <a:latin typeface="Avenir Light"/>
                <a:cs typeface="Avenir Light"/>
              </a:rPr>
              <a:t>L</a:t>
            </a:r>
            <a:r>
              <a:rPr sz="4000" dirty="0" smtClean="0">
                <a:solidFill>
                  <a:srgbClr val="D93E2B"/>
                </a:solidFill>
                <a:latin typeface="Avenir Light"/>
                <a:cs typeface="Avenir Light"/>
              </a:rPr>
              <a:t>a </a:t>
            </a:r>
            <a:r>
              <a:rPr sz="4000" dirty="0">
                <a:solidFill>
                  <a:srgbClr val="D93E2B"/>
                </a:solidFill>
                <a:latin typeface="Avenir Light"/>
                <a:cs typeface="Avenir Light"/>
              </a:rPr>
              <a:t>révolution </a:t>
            </a:r>
            <a:r>
              <a:rPr sz="4000" dirty="0" smtClean="0">
                <a:solidFill>
                  <a:srgbClr val="D93E2B"/>
                </a:solidFill>
                <a:latin typeface="Avenir Light"/>
                <a:cs typeface="Avenir Light"/>
              </a:rPr>
              <a:t>numérique</a:t>
            </a:r>
            <a:r>
              <a:rPr lang="fr-FR" sz="4000" dirty="0" smtClean="0">
                <a:solidFill>
                  <a:srgbClr val="D93E2B"/>
                </a:solidFill>
                <a:latin typeface="Avenir Light"/>
                <a:cs typeface="Avenir Light"/>
              </a:rPr>
              <a:t>; quelles conséquences sociétales ?</a:t>
            </a:r>
            <a:endParaRPr sz="4000" dirty="0">
              <a:solidFill>
                <a:srgbClr val="D93E2B"/>
              </a:solidFill>
              <a:latin typeface="Avenir Light"/>
              <a:cs typeface="Avenir Light"/>
            </a:endParaRPr>
          </a:p>
        </p:txBody>
      </p:sp>
      <p:sp>
        <p:nvSpPr>
          <p:cNvPr id="77" name="Shape 77"/>
          <p:cNvSpPr>
            <a:spLocks noGrp="1"/>
          </p:cNvSpPr>
          <p:nvPr>
            <p:ph idx="1"/>
          </p:nvPr>
        </p:nvSpPr>
        <p:spPr>
          <a:prstGeom prst="rect">
            <a:avLst/>
          </a:prstGeom>
        </p:spPr>
        <p:txBody>
          <a:bodyPr/>
          <a:lstStyle/>
          <a:p>
            <a:pPr marR="132155" algn="just" defTabSz="321457">
              <a:spcBef>
                <a:spcPts val="352"/>
              </a:spcBef>
              <a:tabLst>
                <a:tab pos="98223" algn="l"/>
                <a:tab pos="321457" algn="l"/>
              </a:tabLst>
              <a:defRPr sz="1800">
                <a:solidFill>
                  <a:srgbClr val="000000"/>
                </a:solidFill>
              </a:defRPr>
            </a:pPr>
            <a:r>
              <a:rPr sz="1400" dirty="0">
                <a:solidFill>
                  <a:srgbClr val="323333"/>
                </a:solidFill>
                <a:uFill>
                  <a:solidFill>
                    <a:srgbClr val="323333"/>
                  </a:solidFill>
                </a:uFill>
                <a:latin typeface="Copperplate Light"/>
                <a:ea typeface="Copperplate Light"/>
                <a:cs typeface="Copperplate Light"/>
                <a:sym typeface="Copperplate Light"/>
              </a:rPr>
              <a:t>Toutes ces nouvelles voies du marketing montrent que les professionnels nous dirigent vers le marketing one-to-one, celui de l’épicier de quartier au temps jadis sauf qu’aujourd’hui tout est basé sur le tracking et la data de chacun. Comment vont réagir les consommateurs ?</a:t>
            </a:r>
          </a:p>
          <a:p>
            <a:pPr marR="132155" algn="just" defTabSz="321457">
              <a:spcBef>
                <a:spcPts val="352"/>
              </a:spcBef>
              <a:defRPr sz="1800">
                <a:solidFill>
                  <a:srgbClr val="000000"/>
                </a:solidFill>
              </a:defRPr>
            </a:pPr>
            <a:endParaRPr sz="1400" dirty="0">
              <a:solidFill>
                <a:srgbClr val="323333"/>
              </a:solidFill>
              <a:uFill>
                <a:solidFill>
                  <a:srgbClr val="323333"/>
                </a:solidFill>
              </a:uFill>
              <a:latin typeface="Copperplate Light"/>
              <a:ea typeface="Copperplate Light"/>
              <a:cs typeface="Copperplate Light"/>
              <a:sym typeface="Copperplate Light"/>
            </a:endParaRPr>
          </a:p>
          <a:p>
            <a:pPr marR="132155" algn="just" defTabSz="321457">
              <a:spcBef>
                <a:spcPts val="352"/>
              </a:spcBef>
              <a:defRPr sz="1800">
                <a:solidFill>
                  <a:srgbClr val="000000"/>
                </a:solidFill>
              </a:defRPr>
            </a:pPr>
            <a:r>
              <a:rPr sz="1400" dirty="0">
                <a:solidFill>
                  <a:srgbClr val="323333"/>
                </a:solidFill>
                <a:uFill>
                  <a:solidFill>
                    <a:srgbClr val="323333"/>
                  </a:solidFill>
                </a:uFill>
                <a:latin typeface="Copperplate Light"/>
                <a:ea typeface="Copperplate Light"/>
                <a:cs typeface="Copperplate Light"/>
                <a:sym typeface="Copperplate Light"/>
              </a:rPr>
              <a:t>En conclusion, cet avenir porte en son sein de nombreuses questions non arrêtées à ce jour : l’hyper individualisation va-t-il mener à la mono-ID biométrique, ou bien à la multi-ID et au développement des Anonymous ? La marchandisation de ses relations grâce aux réseaux sociaux, va t il faire développer les micro réseaux non profit ? Et que vont faire les Etats qui semblent vouloir à l’heure actuelle régler ce problème avec une régulation ?</a:t>
            </a:r>
          </a:p>
          <a:p>
            <a:pPr marR="132155" algn="just" defTabSz="321457">
              <a:spcBef>
                <a:spcPts val="352"/>
              </a:spcBef>
              <a:defRPr sz="1800">
                <a:solidFill>
                  <a:srgbClr val="000000"/>
                </a:solidFill>
              </a:defRPr>
            </a:pPr>
            <a:r>
              <a:rPr sz="1400" dirty="0">
                <a:solidFill>
                  <a:srgbClr val="323333"/>
                </a:solidFill>
                <a:uFill>
                  <a:solidFill>
                    <a:srgbClr val="323333"/>
                  </a:solidFill>
                </a:uFill>
                <a:latin typeface="Copperplate Light"/>
                <a:ea typeface="Copperplate Light"/>
                <a:cs typeface="Copperplate Light"/>
                <a:sym typeface="Copperplate Light"/>
              </a:rPr>
              <a:t>La question centrale concerne probablement la notion du  « connecter juste ».</a:t>
            </a:r>
          </a:p>
        </p:txBody>
      </p:sp>
    </p:spTree>
    <p:extLst>
      <p:ext uri="{BB962C8B-B14F-4D97-AF65-F5344CB8AC3E}">
        <p14:creationId xmlns:p14="http://schemas.microsoft.com/office/powerpoint/2010/main" val="4127113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a:xfrm>
            <a:off x="356697" y="2906613"/>
            <a:ext cx="6264108" cy="1696641"/>
          </a:xfrm>
          <a:prstGeom prst="rect">
            <a:avLst/>
          </a:prstGeom>
        </p:spPr>
        <p:txBody>
          <a:bodyPr>
            <a:noAutofit/>
          </a:bodyPr>
          <a:lstStyle>
            <a:lvl1pPr defTabSz="484886">
              <a:spcBef>
                <a:spcPts val="1300"/>
              </a:spcBef>
              <a:defRPr sz="5810"/>
            </a:lvl1pPr>
          </a:lstStyle>
          <a:p>
            <a:pPr lvl="0">
              <a:defRPr sz="1800">
                <a:solidFill>
                  <a:srgbClr val="000000"/>
                </a:solidFill>
              </a:defRPr>
            </a:pPr>
            <a:r>
              <a:rPr lang="fr-FR" sz="4000" dirty="0" smtClean="0">
                <a:solidFill>
                  <a:srgbClr val="D93E2B"/>
                </a:solidFill>
                <a:latin typeface="Avenir Light"/>
                <a:cs typeface="Avenir Light"/>
              </a:rPr>
              <a:t>3/ Les « consommateurs » face à la révolution numérique</a:t>
            </a:r>
            <a:endParaRPr sz="4000" dirty="0">
              <a:solidFill>
                <a:srgbClr val="D93E2B"/>
              </a:solidFill>
              <a:latin typeface="Avenir Light"/>
              <a:cs typeface="Avenir Light"/>
            </a:endParaRPr>
          </a:p>
        </p:txBody>
      </p:sp>
    </p:spTree>
    <p:extLst>
      <p:ext uri="{BB962C8B-B14F-4D97-AF65-F5344CB8AC3E}">
        <p14:creationId xmlns:p14="http://schemas.microsoft.com/office/powerpoint/2010/main" val="107836673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p:nvPr/>
        </p:nvSpPr>
        <p:spPr>
          <a:xfrm>
            <a:off x="1198272" y="1752640"/>
            <a:ext cx="1798955" cy="1519448"/>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91" name="Shape 91"/>
          <p:cNvSpPr/>
          <p:nvPr/>
        </p:nvSpPr>
        <p:spPr>
          <a:xfrm>
            <a:off x="1033241" y="1884288"/>
            <a:ext cx="1963985" cy="1387799"/>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lstStyle/>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Rebel</a:t>
            </a:r>
          </a:p>
          <a:p>
            <a:pPr algn="ctr" defTabSz="457184">
              <a:defRPr sz="1800">
                <a:solidFill>
                  <a:srgbClr val="000000"/>
                </a:solidFill>
              </a:defRPr>
            </a:pPr>
            <a:r>
              <a:rPr sz="1100" dirty="0">
                <a:solidFill>
                  <a:srgbClr val="984807"/>
                </a:solidFill>
                <a:uFill>
                  <a:solidFill>
                    <a:srgbClr val="984807"/>
                  </a:solidFill>
                </a:uFill>
                <a:latin typeface="Corbel"/>
                <a:ea typeface="Corbel"/>
                <a:cs typeface="Corbel"/>
                <a:sym typeface="Corbel"/>
              </a:rPr>
              <a:t>13,3%</a:t>
            </a:r>
          </a:p>
          <a:p>
            <a:pPr lvl="1">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ID Drama</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Les Caméléons numériques</a:t>
            </a:r>
            <a:endParaRPr lang="fr-FR" sz="1200" dirty="0">
              <a:solidFill>
                <a:srgbClr val="984807"/>
              </a:solidFill>
              <a:uFill>
                <a:solidFill>
                  <a:srgbClr val="984807"/>
                </a:solidFill>
              </a:uFill>
              <a:latin typeface="Copperplate Light"/>
              <a:ea typeface="Copperplate Light"/>
              <a:cs typeface="Copperplate Light"/>
              <a:sym typeface="Copperplate Light"/>
            </a:endParaRPr>
          </a:p>
          <a:p>
            <a:pPr lvl="1">
              <a:defRPr sz="1800">
                <a:solidFill>
                  <a:srgbClr val="000000"/>
                </a:solidFill>
              </a:defRPr>
            </a:pPr>
            <a:r>
              <a:rPr lang="fr-FR" sz="1200" dirty="0">
                <a:solidFill>
                  <a:srgbClr val="984807"/>
                </a:solidFill>
                <a:uFill>
                  <a:solidFill>
                    <a:srgbClr val="984807"/>
                  </a:solidFill>
                </a:uFill>
                <a:latin typeface="Copperplate Light"/>
                <a:ea typeface="Copperplate Light"/>
                <a:cs typeface="Copperplate Light"/>
                <a:sym typeface="Copperplate Light"/>
              </a:rPr>
              <a:t>« Le jeu du chat et de la souris »</a:t>
            </a:r>
            <a:endParaRPr sz="1200" dirty="0">
              <a:solidFill>
                <a:srgbClr val="984807"/>
              </a:solidFill>
              <a:uFill>
                <a:solidFill>
                  <a:srgbClr val="984807"/>
                </a:solidFill>
              </a:uFill>
              <a:latin typeface="Copperplate Light"/>
              <a:ea typeface="Copperplate Light"/>
              <a:cs typeface="Copperplate Light"/>
              <a:sym typeface="Copperplate Light"/>
            </a:endParaRPr>
          </a:p>
        </p:txBody>
      </p:sp>
      <p:sp>
        <p:nvSpPr>
          <p:cNvPr id="92" name="Shape 92"/>
          <p:cNvSpPr/>
          <p:nvPr/>
        </p:nvSpPr>
        <p:spPr>
          <a:xfrm>
            <a:off x="1198272" y="3320960"/>
            <a:ext cx="1820240" cy="1917184"/>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93" name="Shape 93"/>
          <p:cNvSpPr/>
          <p:nvPr/>
        </p:nvSpPr>
        <p:spPr>
          <a:xfrm>
            <a:off x="1198272" y="3326900"/>
            <a:ext cx="1870088" cy="1966841"/>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lstStyle/>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Performer</a:t>
            </a:r>
          </a:p>
          <a:p>
            <a:pPr algn="ctr" defTabSz="457184">
              <a:defRPr sz="1800">
                <a:solidFill>
                  <a:srgbClr val="000000"/>
                </a:solidFill>
              </a:defRPr>
            </a:pPr>
            <a:r>
              <a:rPr sz="1100" dirty="0">
                <a:solidFill>
                  <a:srgbClr val="984807"/>
                </a:solidFill>
                <a:uFill>
                  <a:solidFill>
                    <a:srgbClr val="984807"/>
                  </a:solidFill>
                </a:uFill>
                <a:latin typeface="Corbel"/>
                <a:ea typeface="Corbel"/>
                <a:cs typeface="Corbel"/>
                <a:sym typeface="Corbel"/>
              </a:rPr>
              <a:t>13,9%</a:t>
            </a:r>
          </a:p>
          <a:p>
            <a:pPr lvl="1">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Sway capital</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 capital d’Influence</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Les champions de l’action web</a:t>
            </a:r>
            <a:endParaRPr lang="fr-FR" sz="1200" dirty="0">
              <a:solidFill>
                <a:srgbClr val="984807"/>
              </a:solidFill>
              <a:uFill>
                <a:solidFill>
                  <a:srgbClr val="984807"/>
                </a:solidFill>
              </a:uFill>
              <a:latin typeface="Copperplate Light"/>
              <a:ea typeface="Copperplate Light"/>
              <a:cs typeface="Copperplate Light"/>
              <a:sym typeface="Copperplate Light"/>
            </a:endParaRPr>
          </a:p>
          <a:p>
            <a:pPr lvl="1">
              <a:defRPr sz="1800">
                <a:solidFill>
                  <a:srgbClr val="000000"/>
                </a:solidFill>
              </a:defRPr>
            </a:pPr>
            <a:r>
              <a:rPr lang="fr-FR" sz="1200" dirty="0">
                <a:solidFill>
                  <a:srgbClr val="984807"/>
                </a:solidFill>
                <a:uFill>
                  <a:solidFill>
                    <a:srgbClr val="984807"/>
                  </a:solidFill>
                </a:uFill>
                <a:latin typeface="Copperplate Light"/>
                <a:ea typeface="Copperplate Light"/>
                <a:cs typeface="Copperplate Light"/>
                <a:sym typeface="Copperplate Light"/>
              </a:rPr>
              <a:t>Les nouveaux « renards » de l’économie</a:t>
            </a:r>
            <a:endParaRPr sz="1200" dirty="0">
              <a:solidFill>
                <a:srgbClr val="984807"/>
              </a:solidFill>
              <a:uFill>
                <a:solidFill>
                  <a:srgbClr val="984807"/>
                </a:solidFill>
              </a:uFill>
              <a:latin typeface="Copperplate Light"/>
              <a:ea typeface="Copperplate Light"/>
              <a:cs typeface="Copperplate Light"/>
              <a:sym typeface="Copperplate Light"/>
            </a:endParaRPr>
          </a:p>
        </p:txBody>
      </p:sp>
      <p:sp>
        <p:nvSpPr>
          <p:cNvPr id="94" name="Shape 94"/>
          <p:cNvSpPr/>
          <p:nvPr/>
        </p:nvSpPr>
        <p:spPr>
          <a:xfrm>
            <a:off x="3131866" y="4409588"/>
            <a:ext cx="1890831" cy="1683656"/>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95" name="Shape 95"/>
          <p:cNvSpPr/>
          <p:nvPr/>
        </p:nvSpPr>
        <p:spPr>
          <a:xfrm>
            <a:off x="3068359" y="4409588"/>
            <a:ext cx="2033253" cy="1610088"/>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lstStyle/>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Utopiste</a:t>
            </a:r>
          </a:p>
          <a:p>
            <a:pPr algn="ctr" defTabSz="457184">
              <a:defRPr sz="1800">
                <a:solidFill>
                  <a:srgbClr val="000000"/>
                </a:solidFill>
              </a:defRPr>
            </a:pPr>
            <a:r>
              <a:rPr sz="1100" dirty="0">
                <a:solidFill>
                  <a:srgbClr val="984807"/>
                </a:solidFill>
                <a:uFill>
                  <a:solidFill>
                    <a:srgbClr val="984807"/>
                  </a:solidFill>
                </a:uFill>
                <a:latin typeface="Corbel"/>
                <a:ea typeface="Corbel"/>
                <a:cs typeface="Corbel"/>
                <a:sym typeface="Corbel"/>
              </a:rPr>
              <a:t>16,5%</a:t>
            </a:r>
            <a:endParaRPr lang="fr-FR" sz="1100" dirty="0">
              <a:solidFill>
                <a:srgbClr val="984807"/>
              </a:solidFill>
              <a:uFill>
                <a:solidFill>
                  <a:srgbClr val="984807"/>
                </a:solidFill>
              </a:uFill>
              <a:latin typeface="Corbel"/>
              <a:ea typeface="Corbel"/>
              <a:cs typeface="Corbel"/>
              <a:sym typeface="Corbel"/>
            </a:endParaRPr>
          </a:p>
          <a:p>
            <a:pPr defTabSz="457184">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Match marketing</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Les adeptes de la</a:t>
            </a:r>
            <a:r>
              <a:rPr lang="fr-FR" sz="1200" dirty="0">
                <a:solidFill>
                  <a:srgbClr val="984807"/>
                </a:solidFill>
                <a:uFill>
                  <a:solidFill>
                    <a:srgbClr val="984807"/>
                  </a:solidFill>
                </a:uFill>
                <a:latin typeface="Copperplate Light"/>
                <a:ea typeface="Copperplate Light"/>
                <a:cs typeface="Copperplate Light"/>
                <a:sym typeface="Copperplate Light"/>
              </a:rPr>
              <a:t> </a:t>
            </a:r>
            <a:r>
              <a:rPr sz="1200" dirty="0">
                <a:solidFill>
                  <a:srgbClr val="984807"/>
                </a:solidFill>
                <a:uFill>
                  <a:solidFill>
                    <a:srgbClr val="984807"/>
                  </a:solidFill>
                </a:uFill>
                <a:latin typeface="Copperplate Light"/>
                <a:ea typeface="Copperplate Light"/>
                <a:cs typeface="Copperplate Light"/>
                <a:sym typeface="Copperplate Light"/>
              </a:rPr>
              <a:t>simplicité, et du développement durable</a:t>
            </a:r>
            <a:r>
              <a:rPr lang="fr-FR" sz="1200" dirty="0">
                <a:solidFill>
                  <a:srgbClr val="984807"/>
                </a:solidFill>
                <a:uFill>
                  <a:solidFill>
                    <a:srgbClr val="984807"/>
                  </a:solidFill>
                </a:uFill>
                <a:latin typeface="Copperplate Light"/>
                <a:ea typeface="Copperplate Light"/>
                <a:cs typeface="Copperplate Light"/>
                <a:sym typeface="Copperplate Light"/>
              </a:rPr>
              <a:t>.Vivre au sein d’une nature préservée</a:t>
            </a:r>
            <a:endParaRPr sz="1200" dirty="0">
              <a:solidFill>
                <a:srgbClr val="984807"/>
              </a:solidFill>
              <a:uFill>
                <a:solidFill>
                  <a:srgbClr val="984807"/>
                </a:solidFill>
              </a:uFill>
              <a:latin typeface="Copperplate Light"/>
              <a:ea typeface="Copperplate Light"/>
              <a:cs typeface="Copperplate Light"/>
              <a:sym typeface="Copperplate Light"/>
            </a:endParaRPr>
          </a:p>
        </p:txBody>
      </p:sp>
      <p:sp>
        <p:nvSpPr>
          <p:cNvPr id="96" name="Shape 96"/>
          <p:cNvSpPr/>
          <p:nvPr/>
        </p:nvSpPr>
        <p:spPr>
          <a:xfrm>
            <a:off x="5254266" y="3428661"/>
            <a:ext cx="1943101" cy="1122081"/>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97" name="Shape 97"/>
          <p:cNvSpPr/>
          <p:nvPr/>
        </p:nvSpPr>
        <p:spPr>
          <a:xfrm>
            <a:off x="5254266" y="3447354"/>
            <a:ext cx="1943101" cy="531153"/>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spAutoFit/>
          </a:bodyPr>
          <a:lstStyle/>
          <a:p>
            <a:pPr algn="ctr" defTabSz="457184">
              <a:defRPr sz="1800">
                <a:solidFill>
                  <a:srgbClr val="000000"/>
                </a:solidFill>
              </a:defRPr>
            </a:pPr>
            <a:r>
              <a:rPr sz="1600" dirty="0">
                <a:solidFill>
                  <a:srgbClr val="984807"/>
                </a:solidFill>
                <a:uFill>
                  <a:solidFill>
                    <a:srgbClr val="984807"/>
                  </a:solidFill>
                </a:uFill>
                <a:latin typeface="Corbel"/>
                <a:ea typeface="Corbel"/>
                <a:cs typeface="Corbel"/>
                <a:sym typeface="Corbel"/>
              </a:rPr>
              <a:t>Tout-juste</a:t>
            </a:r>
          </a:p>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13,5%</a:t>
            </a:r>
          </a:p>
        </p:txBody>
      </p:sp>
      <p:sp>
        <p:nvSpPr>
          <p:cNvPr id="98" name="Shape 98"/>
          <p:cNvSpPr/>
          <p:nvPr/>
        </p:nvSpPr>
        <p:spPr>
          <a:xfrm>
            <a:off x="5101613" y="3824752"/>
            <a:ext cx="2013375" cy="810795"/>
          </a:xfrm>
          <a:prstGeom prst="rect">
            <a:avLst/>
          </a:prstGeom>
          <a:ln w="12700">
            <a:miter lim="400000"/>
          </a:ln>
          <a:extLst>
            <a:ext uri="{C572A759-6A51-4108-AA02-DFA0A04FC94B}">
              <ma14:wrappingTextBoxFlag xmlns:ma14="http://schemas.microsoft.com/office/mac/drawingml/2011/main" val="1"/>
            </a:ext>
          </a:extLst>
        </p:spPr>
        <p:txBody>
          <a:bodyPr wrap="square" lIns="35717" tIns="35717" rIns="35717" bIns="35717" anchor="ctr">
            <a:spAutoFit/>
          </a:bodyPr>
          <a:lstStyle/>
          <a:p>
            <a:pPr lvl="1">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Match marketing</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Les champions de l’interactivité</a:t>
            </a:r>
            <a:r>
              <a:rPr lang="fr-FR" sz="1200" dirty="0">
                <a:solidFill>
                  <a:srgbClr val="984807"/>
                </a:solidFill>
                <a:uFill>
                  <a:solidFill>
                    <a:srgbClr val="984807"/>
                  </a:solidFill>
                </a:uFill>
                <a:latin typeface="Copperplate Light"/>
                <a:ea typeface="Copperplate Light"/>
                <a:cs typeface="Copperplate Light"/>
                <a:sym typeface="Copperplate Light"/>
              </a:rPr>
              <a:t> les </a:t>
            </a:r>
            <a:r>
              <a:rPr lang="fr-FR" sz="1200" dirty="0" err="1">
                <a:solidFill>
                  <a:srgbClr val="984807"/>
                </a:solidFill>
                <a:uFill>
                  <a:solidFill>
                    <a:srgbClr val="984807"/>
                  </a:solidFill>
                </a:uFill>
                <a:latin typeface="Copperplate Light"/>
                <a:ea typeface="Copperplate Light"/>
                <a:cs typeface="Copperplate Light"/>
                <a:sym typeface="Copperplate Light"/>
              </a:rPr>
              <a:t>consom’acteurs</a:t>
            </a:r>
            <a:endParaRPr sz="1200" dirty="0">
              <a:solidFill>
                <a:srgbClr val="984807"/>
              </a:solidFill>
              <a:uFill>
                <a:solidFill>
                  <a:srgbClr val="984807"/>
                </a:solidFill>
              </a:uFill>
              <a:latin typeface="Copperplate Light"/>
              <a:ea typeface="Copperplate Light"/>
              <a:cs typeface="Copperplate Light"/>
              <a:sym typeface="Copperplate Light"/>
            </a:endParaRPr>
          </a:p>
        </p:txBody>
      </p:sp>
      <p:sp>
        <p:nvSpPr>
          <p:cNvPr id="99" name="Shape 99"/>
          <p:cNvSpPr/>
          <p:nvPr/>
        </p:nvSpPr>
        <p:spPr>
          <a:xfrm>
            <a:off x="5317959" y="4661189"/>
            <a:ext cx="2202684" cy="1282168"/>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100" name="Shape 100"/>
          <p:cNvSpPr/>
          <p:nvPr/>
        </p:nvSpPr>
        <p:spPr>
          <a:xfrm>
            <a:off x="5317959" y="4635547"/>
            <a:ext cx="2202684" cy="1234060"/>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lstStyle/>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Responsable</a:t>
            </a:r>
          </a:p>
          <a:p>
            <a:pPr algn="ctr" defTabSz="457184">
              <a:defRPr sz="1800">
                <a:solidFill>
                  <a:srgbClr val="000000"/>
                </a:solidFill>
              </a:defRPr>
            </a:pPr>
            <a:r>
              <a:rPr sz="1100" dirty="0">
                <a:solidFill>
                  <a:srgbClr val="984807"/>
                </a:solidFill>
                <a:uFill>
                  <a:solidFill>
                    <a:srgbClr val="984807"/>
                  </a:solidFill>
                </a:uFill>
                <a:latin typeface="Corbel"/>
                <a:ea typeface="Corbel"/>
                <a:cs typeface="Corbel"/>
                <a:sym typeface="Corbel"/>
              </a:rPr>
              <a:t>12,9%</a:t>
            </a:r>
          </a:p>
          <a:p>
            <a:pPr lvl="1">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The crystal world</a:t>
            </a:r>
          </a:p>
          <a:p>
            <a:pPr lvl="1">
              <a:defRPr sz="1800">
                <a:solidFill>
                  <a:srgbClr val="000000"/>
                </a:solidFill>
              </a:defRPr>
            </a:pPr>
            <a:r>
              <a:rPr lang="fr-FR" sz="1200" dirty="0">
                <a:solidFill>
                  <a:srgbClr val="984807"/>
                </a:solidFill>
                <a:uFill>
                  <a:solidFill>
                    <a:srgbClr val="984807"/>
                  </a:solidFill>
                </a:uFill>
                <a:latin typeface="Copperplate Light"/>
                <a:ea typeface="Copperplate Light"/>
                <a:cs typeface="Copperplate Light"/>
                <a:sym typeface="Copperplate Light"/>
              </a:rPr>
              <a:t>Les </a:t>
            </a:r>
            <a:r>
              <a:rPr sz="1200" dirty="0">
                <a:solidFill>
                  <a:srgbClr val="984807"/>
                </a:solidFill>
                <a:uFill>
                  <a:solidFill>
                    <a:srgbClr val="984807"/>
                  </a:solidFill>
                </a:uFill>
                <a:latin typeface="Copperplate Light"/>
                <a:ea typeface="Copperplate Light"/>
                <a:cs typeface="Copperplate Light"/>
                <a:sym typeface="Copperplate Light"/>
              </a:rPr>
              <a:t>Bien-pensants, à la recherche d’une nouvelle éthique</a:t>
            </a:r>
            <a:r>
              <a:rPr lang="fr-FR" sz="1200" dirty="0">
                <a:solidFill>
                  <a:srgbClr val="984807"/>
                </a:solidFill>
                <a:uFill>
                  <a:solidFill>
                    <a:srgbClr val="984807"/>
                  </a:solidFill>
                </a:uFill>
                <a:latin typeface="Copperplate Light"/>
                <a:ea typeface="Copperplate Light"/>
                <a:cs typeface="Copperplate Light"/>
                <a:sym typeface="Copperplate Light"/>
              </a:rPr>
              <a:t> sociétale</a:t>
            </a:r>
            <a:endParaRPr sz="1200" dirty="0">
              <a:solidFill>
                <a:srgbClr val="984807"/>
              </a:solidFill>
              <a:uFill>
                <a:solidFill>
                  <a:srgbClr val="984807"/>
                </a:solidFill>
              </a:uFill>
              <a:latin typeface="Copperplate Light"/>
              <a:ea typeface="Copperplate Light"/>
              <a:cs typeface="Copperplate Light"/>
              <a:sym typeface="Copperplate Light"/>
            </a:endParaRPr>
          </a:p>
        </p:txBody>
      </p:sp>
      <p:sp>
        <p:nvSpPr>
          <p:cNvPr id="101" name="Shape 101"/>
          <p:cNvSpPr/>
          <p:nvPr/>
        </p:nvSpPr>
        <p:spPr>
          <a:xfrm>
            <a:off x="5880112" y="1882375"/>
            <a:ext cx="1778001" cy="1299361"/>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102" name="Shape 102"/>
          <p:cNvSpPr/>
          <p:nvPr/>
        </p:nvSpPr>
        <p:spPr>
          <a:xfrm>
            <a:off x="5643417" y="1773351"/>
            <a:ext cx="2184815" cy="1951458"/>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lstStyle/>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Défiance</a:t>
            </a:r>
          </a:p>
          <a:p>
            <a:pPr algn="ctr" defTabSz="457184">
              <a:defRPr sz="1800">
                <a:solidFill>
                  <a:srgbClr val="000000"/>
                </a:solidFill>
              </a:defRPr>
            </a:pPr>
            <a:r>
              <a:rPr sz="1100" dirty="0">
                <a:solidFill>
                  <a:srgbClr val="984807"/>
                </a:solidFill>
                <a:uFill>
                  <a:solidFill>
                    <a:srgbClr val="984807"/>
                  </a:solidFill>
                </a:uFill>
                <a:latin typeface="Corbel"/>
                <a:ea typeface="Corbel"/>
                <a:cs typeface="Corbel"/>
                <a:sym typeface="Corbel"/>
              </a:rPr>
              <a:t>14,5%</a:t>
            </a:r>
          </a:p>
          <a:p>
            <a:pPr lvl="1">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Track &amp; profil</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Les craintifs de big brother</a:t>
            </a:r>
            <a:r>
              <a:rPr lang="fr-FR" sz="1200" dirty="0">
                <a:solidFill>
                  <a:srgbClr val="984807"/>
                </a:solidFill>
                <a:uFill>
                  <a:solidFill>
                    <a:srgbClr val="984807"/>
                  </a:solidFill>
                </a:uFill>
                <a:latin typeface="Copperplate Light"/>
                <a:ea typeface="Copperplate Light"/>
                <a:cs typeface="Copperplate Light"/>
                <a:sym typeface="Copperplate Light"/>
              </a:rPr>
              <a:t> et la recherche de l’empathie</a:t>
            </a:r>
            <a:endParaRPr sz="1200" dirty="0">
              <a:solidFill>
                <a:srgbClr val="984807"/>
              </a:solidFill>
              <a:uFill>
                <a:solidFill>
                  <a:srgbClr val="984807"/>
                </a:solidFill>
              </a:uFill>
              <a:latin typeface="Copperplate Light"/>
              <a:ea typeface="Copperplate Light"/>
              <a:cs typeface="Copperplate Light"/>
              <a:sym typeface="Copperplate Light"/>
            </a:endParaRPr>
          </a:p>
        </p:txBody>
      </p:sp>
      <p:sp>
        <p:nvSpPr>
          <p:cNvPr id="103" name="Shape 103"/>
          <p:cNvSpPr/>
          <p:nvPr/>
        </p:nvSpPr>
        <p:spPr>
          <a:xfrm>
            <a:off x="1525646" y="1752639"/>
            <a:ext cx="6406677" cy="4363807"/>
          </a:xfrm>
          <a:prstGeom prst="star4">
            <a:avLst>
              <a:gd name="adj" fmla="val 5000"/>
            </a:avLst>
          </a:prstGeom>
          <a:gradFill>
            <a:gsLst>
              <a:gs pos="0">
                <a:srgbClr val="21628E">
                  <a:alpha val="34000"/>
                </a:srgbClr>
              </a:gs>
              <a:gs pos="100000">
                <a:srgbClr val="21628E">
                  <a:alpha val="32999"/>
                </a:srgbClr>
              </a:gs>
            </a:gsLst>
            <a:lin ang="5400000"/>
          </a:gradFill>
          <a:ln w="3175">
            <a:solidFill>
              <a:srgbClr val="90AECB"/>
            </a:solidFill>
            <a:miter/>
          </a:ln>
        </p:spPr>
        <p:txBody>
          <a:bodyPr lIns="45718" tIns="45718" rIns="45718" bIns="45718"/>
          <a:lstStyle/>
          <a:p>
            <a:pPr defTabSz="457184">
              <a:defRPr>
                <a:solidFill>
                  <a:srgbClr val="000000"/>
                </a:solidFill>
                <a:uFill>
                  <a:solidFill/>
                </a:uFill>
                <a:latin typeface="Corbel"/>
                <a:ea typeface="Corbel"/>
                <a:cs typeface="Corbel"/>
                <a:sym typeface="Corbel"/>
              </a:defRPr>
            </a:pPr>
            <a:endParaRPr>
              <a:solidFill>
                <a:srgbClr val="000000"/>
              </a:solidFill>
              <a:uFill>
                <a:solidFill/>
              </a:uFill>
              <a:latin typeface="Corbel"/>
              <a:ea typeface="Corbel"/>
              <a:cs typeface="Corbel"/>
              <a:sym typeface="Corbel"/>
            </a:endParaRPr>
          </a:p>
        </p:txBody>
      </p:sp>
      <p:sp>
        <p:nvSpPr>
          <p:cNvPr id="104" name="Shape 104"/>
          <p:cNvSpPr/>
          <p:nvPr/>
        </p:nvSpPr>
        <p:spPr>
          <a:xfrm>
            <a:off x="3725558" y="1848446"/>
            <a:ext cx="1917859" cy="1459484"/>
          </a:xfrm>
          <a:prstGeom prst="rect">
            <a:avLst/>
          </a:prstGeom>
          <a:gradFill>
            <a:gsLst>
              <a:gs pos="0">
                <a:srgbClr val="DBFEBD"/>
              </a:gs>
              <a:gs pos="100000">
                <a:srgbClr val="7CE724"/>
              </a:gs>
            </a:gsLst>
            <a:lin ang="5400000"/>
          </a:gradFill>
          <a:ln w="12700">
            <a:solidFill>
              <a:srgbClr val="7BCF35"/>
            </a:solidFill>
            <a:round/>
          </a:ln>
        </p:spPr>
        <p:txBody>
          <a:bodyPr lIns="45718" tIns="45718" rIns="45718" bIns="45718"/>
          <a:lstStyle/>
          <a:p>
            <a:pPr defTabSz="457184">
              <a:defRPr>
                <a:solidFill>
                  <a:srgbClr val="000000"/>
                </a:solidFill>
                <a:uFill>
                  <a:solidFill/>
                </a:uFill>
                <a:latin typeface="Calibri"/>
                <a:ea typeface="Calibri"/>
                <a:cs typeface="Calibri"/>
                <a:sym typeface="Calibri"/>
              </a:defRPr>
            </a:pPr>
            <a:endParaRPr>
              <a:solidFill>
                <a:srgbClr val="000000"/>
              </a:solidFill>
              <a:uFill>
                <a:solidFill/>
              </a:uFill>
              <a:latin typeface="Calibri"/>
              <a:ea typeface="Calibri"/>
              <a:cs typeface="Calibri"/>
              <a:sym typeface="Calibri"/>
            </a:endParaRPr>
          </a:p>
        </p:txBody>
      </p:sp>
      <p:sp>
        <p:nvSpPr>
          <p:cNvPr id="105" name="Shape 105"/>
          <p:cNvSpPr/>
          <p:nvPr/>
        </p:nvSpPr>
        <p:spPr>
          <a:xfrm>
            <a:off x="3458486" y="1848446"/>
            <a:ext cx="2184931" cy="2096229"/>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lstStyle/>
          <a:p>
            <a:pPr algn="ctr" defTabSz="457184">
              <a:defRPr sz="1800">
                <a:solidFill>
                  <a:srgbClr val="000000"/>
                </a:solidFill>
              </a:defRPr>
            </a:pPr>
            <a:r>
              <a:rPr sz="1400" dirty="0">
                <a:solidFill>
                  <a:srgbClr val="984807"/>
                </a:solidFill>
                <a:uFill>
                  <a:solidFill>
                    <a:srgbClr val="984807"/>
                  </a:solidFill>
                </a:uFill>
                <a:latin typeface="Corbel"/>
                <a:ea typeface="Corbel"/>
                <a:cs typeface="Corbel"/>
                <a:sym typeface="Corbel"/>
              </a:rPr>
              <a:t>Jongleur</a:t>
            </a:r>
          </a:p>
          <a:p>
            <a:pPr algn="ctr" defTabSz="457184">
              <a:defRPr sz="1800">
                <a:solidFill>
                  <a:srgbClr val="000000"/>
                </a:solidFill>
              </a:defRPr>
            </a:pPr>
            <a:r>
              <a:rPr sz="1100" dirty="0">
                <a:solidFill>
                  <a:srgbClr val="984807"/>
                </a:solidFill>
                <a:uFill>
                  <a:solidFill>
                    <a:srgbClr val="984807"/>
                  </a:solidFill>
                </a:uFill>
                <a:latin typeface="Corbel"/>
                <a:ea typeface="Corbel"/>
                <a:cs typeface="Corbel"/>
                <a:sym typeface="Corbel"/>
              </a:rPr>
              <a:t>15,5%</a:t>
            </a:r>
          </a:p>
          <a:p>
            <a:pPr lvl="1">
              <a:defRPr sz="1800">
                <a:solidFill>
                  <a:srgbClr val="000000"/>
                </a:solidFill>
              </a:defRPr>
            </a:pPr>
            <a:r>
              <a:rPr sz="1200" b="1" dirty="0">
                <a:solidFill>
                  <a:srgbClr val="FF0000"/>
                </a:solidFill>
                <a:uFill>
                  <a:solidFill>
                    <a:srgbClr val="984807"/>
                  </a:solidFill>
                </a:uFill>
                <a:latin typeface="Copperplate Light"/>
                <a:ea typeface="Copperplate Light"/>
                <a:cs typeface="Copperplate Light"/>
                <a:sym typeface="Copperplate Light"/>
              </a:rPr>
              <a:t>Track &amp; profil</a:t>
            </a:r>
          </a:p>
          <a:p>
            <a:pPr lvl="1">
              <a:defRPr sz="1800">
                <a:solidFill>
                  <a:srgbClr val="000000"/>
                </a:solidFill>
              </a:defRPr>
            </a:pPr>
            <a:r>
              <a:rPr sz="1200" dirty="0">
                <a:solidFill>
                  <a:srgbClr val="984807"/>
                </a:solidFill>
                <a:uFill>
                  <a:solidFill>
                    <a:srgbClr val="984807"/>
                  </a:solidFill>
                </a:uFill>
                <a:latin typeface="Copperplate Light"/>
                <a:ea typeface="Copperplate Light"/>
                <a:cs typeface="Copperplate Light"/>
                <a:sym typeface="Copperplate Light"/>
              </a:rPr>
              <a:t>Les victimes </a:t>
            </a:r>
            <a:r>
              <a:rPr lang="fr-FR" sz="1200" dirty="0">
                <a:solidFill>
                  <a:srgbClr val="984807"/>
                </a:solidFill>
                <a:uFill>
                  <a:solidFill>
                    <a:srgbClr val="984807"/>
                  </a:solidFill>
                </a:uFill>
                <a:latin typeface="Copperplate Light"/>
                <a:ea typeface="Copperplate Light"/>
                <a:cs typeface="Copperplate Light"/>
                <a:sym typeface="Copperplate Light"/>
              </a:rPr>
              <a:t>consentantes </a:t>
            </a:r>
            <a:r>
              <a:rPr sz="1200" dirty="0">
                <a:solidFill>
                  <a:srgbClr val="984807"/>
                </a:solidFill>
                <a:uFill>
                  <a:solidFill>
                    <a:srgbClr val="984807"/>
                  </a:solidFill>
                </a:uFill>
                <a:latin typeface="Copperplate Light"/>
                <a:ea typeface="Copperplate Light"/>
                <a:cs typeface="Copperplate Light"/>
                <a:sym typeface="Copperplate Light"/>
              </a:rPr>
              <a:t>de la nouvelle société de consommation</a:t>
            </a:r>
          </a:p>
        </p:txBody>
      </p:sp>
      <p:sp>
        <p:nvSpPr>
          <p:cNvPr id="106" name="Shape 106"/>
          <p:cNvSpPr/>
          <p:nvPr/>
        </p:nvSpPr>
        <p:spPr>
          <a:xfrm>
            <a:off x="2811238" y="1442253"/>
            <a:ext cx="3746501" cy="331098"/>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spAutoFit/>
          </a:bodyPr>
          <a:lstStyle>
            <a:lvl1pPr defTabSz="650240">
              <a:spcBef>
                <a:spcPts val="800"/>
              </a:spcBef>
              <a:defRPr sz="1800">
                <a:solidFill>
                  <a:srgbClr val="000000"/>
                </a:solidFill>
                <a:uFill>
                  <a:solidFill/>
                </a:uFill>
                <a:latin typeface="Corbel"/>
                <a:ea typeface="Corbel"/>
                <a:cs typeface="Corbel"/>
                <a:sym typeface="Corbel"/>
              </a:defRPr>
            </a:lvl1pPr>
          </a:lstStyle>
          <a:p>
            <a:pPr algn="ctr">
              <a:defRPr>
                <a:uFillTx/>
              </a:defRPr>
            </a:pPr>
            <a:r>
              <a:rPr dirty="0">
                <a:uFillTx/>
              </a:rPr>
              <a:t>avoir</a:t>
            </a:r>
          </a:p>
        </p:txBody>
      </p:sp>
      <p:sp>
        <p:nvSpPr>
          <p:cNvPr id="107" name="Shape 107"/>
          <p:cNvSpPr/>
          <p:nvPr/>
        </p:nvSpPr>
        <p:spPr>
          <a:xfrm>
            <a:off x="4163834" y="6093244"/>
            <a:ext cx="1130301" cy="331098"/>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spAutoFit/>
          </a:bodyPr>
          <a:lstStyle>
            <a:lvl1pPr defTabSz="650240">
              <a:spcBef>
                <a:spcPts val="800"/>
              </a:spcBef>
              <a:defRPr sz="1800">
                <a:solidFill>
                  <a:srgbClr val="000000"/>
                </a:solidFill>
                <a:uFill>
                  <a:solidFill/>
                </a:uFill>
                <a:latin typeface="Corbel"/>
                <a:ea typeface="Corbel"/>
                <a:cs typeface="Corbel"/>
                <a:sym typeface="Corbel"/>
              </a:defRPr>
            </a:lvl1pPr>
          </a:lstStyle>
          <a:p>
            <a:pPr algn="ctr">
              <a:defRPr>
                <a:uFillTx/>
              </a:defRPr>
            </a:pPr>
            <a:r>
              <a:rPr dirty="0">
                <a:uFillTx/>
              </a:rPr>
              <a:t>être</a:t>
            </a:r>
          </a:p>
        </p:txBody>
      </p:sp>
      <p:sp>
        <p:nvSpPr>
          <p:cNvPr id="108" name="Shape 108"/>
          <p:cNvSpPr/>
          <p:nvPr/>
        </p:nvSpPr>
        <p:spPr>
          <a:xfrm rot="5400000">
            <a:off x="7152481" y="3768298"/>
            <a:ext cx="1993901" cy="331098"/>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spAutoFit/>
          </a:bodyPr>
          <a:lstStyle>
            <a:lvl1pPr defTabSz="650240">
              <a:spcBef>
                <a:spcPts val="800"/>
              </a:spcBef>
              <a:defRPr sz="1800">
                <a:solidFill>
                  <a:srgbClr val="000000"/>
                </a:solidFill>
                <a:uFill>
                  <a:solidFill/>
                </a:uFill>
                <a:latin typeface="Corbel"/>
                <a:ea typeface="Corbel"/>
                <a:cs typeface="Corbel"/>
                <a:sym typeface="Corbel"/>
              </a:defRPr>
            </a:lvl1pPr>
          </a:lstStyle>
          <a:p>
            <a:pPr algn="ctr">
              <a:defRPr>
                <a:uFillTx/>
              </a:defRPr>
            </a:pPr>
            <a:r>
              <a:rPr dirty="0">
                <a:uFillTx/>
              </a:rPr>
              <a:t>racines</a:t>
            </a:r>
          </a:p>
        </p:txBody>
      </p:sp>
      <p:sp>
        <p:nvSpPr>
          <p:cNvPr id="109" name="Shape 109"/>
          <p:cNvSpPr/>
          <p:nvPr/>
        </p:nvSpPr>
        <p:spPr>
          <a:xfrm rot="16200000">
            <a:off x="-33735" y="3826021"/>
            <a:ext cx="1993901" cy="331098"/>
          </a:xfrm>
          <a:prstGeom prst="rect">
            <a:avLst/>
          </a:prstGeom>
          <a:ln w="12700">
            <a:miter lim="400000"/>
          </a:ln>
          <a:extLst>
            <a:ext uri="{C572A759-6A51-4108-AA02-DFA0A04FC94B}">
              <ma14:wrappingTextBoxFlag xmlns:ma14="http://schemas.microsoft.com/office/mac/drawingml/2011/main" val="1"/>
            </a:ext>
          </a:extLst>
        </p:spPr>
        <p:txBody>
          <a:bodyPr lIns="26788" tIns="26788" rIns="26788" bIns="26788">
            <a:spAutoFit/>
          </a:bodyPr>
          <a:lstStyle>
            <a:lvl1pPr defTabSz="650240">
              <a:spcBef>
                <a:spcPts val="800"/>
              </a:spcBef>
              <a:defRPr sz="1800">
                <a:solidFill>
                  <a:srgbClr val="000000"/>
                </a:solidFill>
                <a:uFill>
                  <a:solidFill/>
                </a:uFill>
                <a:latin typeface="Corbel"/>
                <a:ea typeface="Corbel"/>
                <a:cs typeface="Corbel"/>
                <a:sym typeface="Corbel"/>
              </a:defRPr>
            </a:lvl1pPr>
          </a:lstStyle>
          <a:p>
            <a:pPr algn="ctr">
              <a:defRPr>
                <a:uFillTx/>
              </a:defRPr>
            </a:pPr>
            <a:r>
              <a:rPr dirty="0">
                <a:uFillTx/>
              </a:rPr>
              <a:t>mutation</a:t>
            </a:r>
          </a:p>
        </p:txBody>
      </p:sp>
      <p:sp>
        <p:nvSpPr>
          <p:cNvPr id="110" name="Shape 110"/>
          <p:cNvSpPr/>
          <p:nvPr/>
        </p:nvSpPr>
        <p:spPr>
          <a:xfrm>
            <a:off x="357188" y="348258"/>
            <a:ext cx="8429626" cy="85725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Autofit/>
          </a:bodyPr>
          <a:lstStyle>
            <a:lvl1pPr defTabSz="373887">
              <a:lnSpc>
                <a:spcPct val="90000"/>
              </a:lnSpc>
              <a:spcBef>
                <a:spcPts val="1000"/>
              </a:spcBef>
              <a:defRPr sz="4480">
                <a:solidFill>
                  <a:srgbClr val="D93E2B"/>
                </a:solidFill>
                <a:latin typeface="+mn-lt"/>
                <a:ea typeface="+mn-ea"/>
                <a:cs typeface="+mn-cs"/>
                <a:sym typeface="Bodoni SvtyTwo ITC TT-Book"/>
              </a:defRPr>
            </a:lvl1pPr>
          </a:lstStyle>
          <a:p>
            <a:pPr algn="ctr">
              <a:defRPr sz="1800">
                <a:solidFill>
                  <a:srgbClr val="000000"/>
                </a:solidFill>
              </a:defRPr>
            </a:pPr>
            <a:r>
              <a:rPr sz="3200" dirty="0">
                <a:solidFill>
                  <a:srgbClr val="FF0000"/>
                </a:solidFill>
                <a:latin typeface="Avenir Light"/>
                <a:cs typeface="Avenir Light"/>
              </a:rPr>
              <a:t>Les 7 familles de </a:t>
            </a:r>
            <a:r>
              <a:rPr lang="fr-FR" sz="3200" dirty="0" smtClean="0">
                <a:solidFill>
                  <a:srgbClr val="FF0000"/>
                </a:solidFill>
                <a:latin typeface="Avenir Light"/>
                <a:cs typeface="Avenir Light"/>
              </a:rPr>
              <a:t> »consommateurs »</a:t>
            </a:r>
          </a:p>
          <a:p>
            <a:pPr algn="ctr">
              <a:defRPr sz="1800">
                <a:solidFill>
                  <a:srgbClr val="000000"/>
                </a:solidFill>
              </a:defRPr>
            </a:pPr>
            <a:r>
              <a:rPr lang="fr-FR" sz="3200" dirty="0" smtClean="0">
                <a:solidFill>
                  <a:srgbClr val="FF0000"/>
                </a:solidFill>
                <a:latin typeface="Avenir Light"/>
                <a:cs typeface="Avenir Light"/>
              </a:rPr>
              <a:t> leur sensibilité </a:t>
            </a:r>
            <a:r>
              <a:rPr sz="3200" dirty="0" smtClean="0">
                <a:solidFill>
                  <a:srgbClr val="FF0000"/>
                </a:solidFill>
                <a:latin typeface="Avenir Light"/>
                <a:cs typeface="Avenir Light"/>
              </a:rPr>
              <a:t> </a:t>
            </a:r>
            <a:r>
              <a:rPr sz="3200" dirty="0">
                <a:solidFill>
                  <a:srgbClr val="FF0000"/>
                </a:solidFill>
                <a:latin typeface="Avenir Light"/>
                <a:cs typeface="Avenir Light"/>
              </a:rPr>
              <a:t>face à la révolution numérique</a:t>
            </a:r>
          </a:p>
        </p:txBody>
      </p:sp>
    </p:spTree>
    <p:extLst>
      <p:ext uri="{BB962C8B-B14F-4D97-AF65-F5344CB8AC3E}">
        <p14:creationId xmlns:p14="http://schemas.microsoft.com/office/powerpoint/2010/main" val="1036377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357187" y="2911078"/>
            <a:ext cx="5464969" cy="1696641"/>
          </a:xfrm>
          <a:prstGeom prst="rect">
            <a:avLst/>
          </a:prstGeom>
        </p:spPr>
        <p:txBody>
          <a:bodyPr>
            <a:noAutofit/>
          </a:bodyPr>
          <a:lstStyle/>
          <a:p>
            <a:pPr lvl="0"/>
            <a:r>
              <a:rPr lang="fr-FR" sz="4000" dirty="0" smtClean="0">
                <a:solidFill>
                  <a:srgbClr val="FF0000"/>
                </a:solidFill>
                <a:latin typeface="Avenir Light"/>
                <a:cs typeface="Avenir Light"/>
              </a:rPr>
              <a:t>4/ Cross </a:t>
            </a:r>
            <a:r>
              <a:rPr lang="fr-FR" sz="4000" dirty="0" err="1" smtClean="0">
                <a:solidFill>
                  <a:srgbClr val="FF0000"/>
                </a:solidFill>
                <a:latin typeface="Avenir Light"/>
                <a:cs typeface="Avenir Light"/>
              </a:rPr>
              <a:t>channel</a:t>
            </a:r>
            <a:r>
              <a:rPr lang="fr-FR" sz="4000" dirty="0" smtClean="0">
                <a:solidFill>
                  <a:srgbClr val="FF0000"/>
                </a:solidFill>
                <a:latin typeface="Avenir Light"/>
                <a:cs typeface="Avenir Light"/>
              </a:rPr>
              <a:t> </a:t>
            </a:r>
            <a:br>
              <a:rPr lang="fr-FR" sz="4000" dirty="0" smtClean="0">
                <a:solidFill>
                  <a:srgbClr val="FF0000"/>
                </a:solidFill>
                <a:latin typeface="Avenir Light"/>
                <a:cs typeface="Avenir Light"/>
              </a:rPr>
            </a:br>
            <a:r>
              <a:rPr lang="fr-FR" sz="4000" dirty="0" smtClean="0">
                <a:solidFill>
                  <a:srgbClr val="FF0000"/>
                </a:solidFill>
                <a:latin typeface="Avenir Light"/>
                <a:cs typeface="Avenir Light"/>
              </a:rPr>
              <a:t>Le marketing multicanaux</a:t>
            </a:r>
            <a:endParaRPr sz="4000" dirty="0">
              <a:solidFill>
                <a:srgbClr val="FF0000"/>
              </a:solidFill>
              <a:latin typeface="Avenir Light"/>
              <a:cs typeface="Avenir Light"/>
            </a:endParaRPr>
          </a:p>
        </p:txBody>
      </p:sp>
    </p:spTree>
    <p:extLst>
      <p:ext uri="{BB962C8B-B14F-4D97-AF65-F5344CB8AC3E}">
        <p14:creationId xmlns:p14="http://schemas.microsoft.com/office/powerpoint/2010/main" val="33728693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latin typeface="Avenir Light"/>
                <a:cs typeface="Avenir Light"/>
              </a:rPr>
              <a:t>Marketing et cross marketing</a:t>
            </a:r>
            <a:endParaRPr lang="fr-FR" sz="4000" dirty="0">
              <a:solidFill>
                <a:srgbClr val="FF0000"/>
              </a:solidFill>
              <a:latin typeface="Avenir Light"/>
              <a:cs typeface="Avenir Light"/>
            </a:endParaRPr>
          </a:p>
        </p:txBody>
      </p:sp>
      <p:sp>
        <p:nvSpPr>
          <p:cNvPr id="3" name="Espace réservé du contenu 2"/>
          <p:cNvSpPr>
            <a:spLocks noGrp="1"/>
          </p:cNvSpPr>
          <p:nvPr>
            <p:ph idx="1"/>
          </p:nvPr>
        </p:nvSpPr>
        <p:spPr>
          <a:xfrm>
            <a:off x="457200" y="1600200"/>
            <a:ext cx="8229600" cy="2024449"/>
          </a:xfrm>
        </p:spPr>
        <p:txBody>
          <a:bodyPr>
            <a:noAutofit/>
          </a:bodyPr>
          <a:lstStyle/>
          <a:p>
            <a:pPr marL="0" indent="0">
              <a:buNone/>
            </a:pPr>
            <a:r>
              <a:rPr lang="fr-FR" sz="1600" dirty="0" smtClean="0">
                <a:latin typeface="Copperplate Light"/>
                <a:cs typeface="Copperplate Light"/>
              </a:rPr>
              <a:t>Le cross Marketing concerne  avant tout la coordination </a:t>
            </a:r>
            <a:r>
              <a:rPr lang="fr-FR" sz="1600" dirty="0">
                <a:latin typeface="Copperplate Light"/>
                <a:cs typeface="Copperplate Light"/>
              </a:rPr>
              <a:t>e</a:t>
            </a:r>
            <a:r>
              <a:rPr lang="fr-FR" sz="1600" dirty="0" smtClean="0">
                <a:latin typeface="Copperplate Light"/>
                <a:cs typeface="Copperplate Light"/>
              </a:rPr>
              <a:t>ntre différents canaux de commercialisation</a:t>
            </a:r>
            <a:endParaRPr lang="fr-FR" sz="1600" dirty="0">
              <a:latin typeface="Copperplate Light"/>
              <a:cs typeface="Copperplate Light"/>
            </a:endParaRPr>
          </a:p>
          <a:p>
            <a:pPr marL="0" indent="0">
              <a:buNone/>
            </a:pPr>
            <a:r>
              <a:rPr lang="fr-FR" sz="1600" dirty="0">
                <a:latin typeface="Copperplate Light"/>
                <a:cs typeface="Copperplate Light"/>
              </a:rPr>
              <a:t>Tandis que le </a:t>
            </a:r>
            <a:r>
              <a:rPr lang="fr-FR" sz="1600" dirty="0" smtClean="0">
                <a:latin typeface="Copperplate Light"/>
                <a:cs typeface="Copperplate Light"/>
              </a:rPr>
              <a:t>marketing proprement dit concerne la commercialisation au travers de différents canaux, le cross marketing, lui,  consiste à créer </a:t>
            </a:r>
            <a:r>
              <a:rPr lang="fr-FR" sz="1600" dirty="0">
                <a:latin typeface="Copperplate Light"/>
                <a:cs typeface="Copperplate Light"/>
              </a:rPr>
              <a:t>des stratégies marketing </a:t>
            </a:r>
            <a:r>
              <a:rPr lang="fr-FR" sz="1600" dirty="0" err="1" smtClean="0">
                <a:latin typeface="Copperplate Light"/>
                <a:cs typeface="Copperplate Light"/>
              </a:rPr>
              <a:t>trans</a:t>
            </a:r>
            <a:r>
              <a:rPr lang="fr-FR" sz="1600" dirty="0" smtClean="0">
                <a:latin typeface="Copperplate Light"/>
                <a:cs typeface="Copperplate Light"/>
              </a:rPr>
              <a:t>-canaux cohérentes</a:t>
            </a:r>
            <a:r>
              <a:rPr lang="fr-FR" sz="1600" dirty="0">
                <a:latin typeface="Copperplate Light"/>
                <a:cs typeface="Copperplate Light"/>
              </a:rPr>
              <a:t>. </a:t>
            </a:r>
            <a:endParaRPr lang="fr-FR" sz="1600" dirty="0" smtClean="0">
              <a:latin typeface="Copperplate Light"/>
              <a:cs typeface="Copperplate Light"/>
            </a:endParaRPr>
          </a:p>
          <a:p>
            <a:pPr marL="0" indent="0">
              <a:buNone/>
            </a:pPr>
            <a:r>
              <a:rPr lang="fr-FR" sz="1600" dirty="0" smtClean="0">
                <a:latin typeface="Copperplate Light"/>
                <a:cs typeface="Copperplate Light"/>
              </a:rPr>
              <a:t>Cette </a:t>
            </a:r>
            <a:r>
              <a:rPr lang="fr-FR" sz="1600" dirty="0">
                <a:latin typeface="Copperplate Light"/>
                <a:cs typeface="Copperplate Light"/>
              </a:rPr>
              <a:t>approche </a:t>
            </a:r>
            <a:r>
              <a:rPr lang="fr-FR" sz="1600" dirty="0" smtClean="0">
                <a:latin typeface="Copperplate Light"/>
                <a:cs typeface="Copperplate Light"/>
              </a:rPr>
              <a:t>consiste en fait à guider </a:t>
            </a:r>
            <a:r>
              <a:rPr lang="fr-FR" sz="1600" dirty="0">
                <a:latin typeface="Copperplate Light"/>
                <a:cs typeface="Copperplate Light"/>
              </a:rPr>
              <a:t>des clients potentiels </a:t>
            </a:r>
            <a:r>
              <a:rPr lang="fr-FR" sz="1600" dirty="0" smtClean="0">
                <a:latin typeface="Copperplate Light"/>
                <a:cs typeface="Copperplate Light"/>
              </a:rPr>
              <a:t>en créant une sorte d’entonnoir qui les conduit vers le produit et le passage à l’acte d’achat</a:t>
            </a:r>
            <a:endParaRPr lang="fr-FR" sz="1600" dirty="0">
              <a:latin typeface="Copperplate Light"/>
              <a:cs typeface="Copperplate Light"/>
            </a:endParaRPr>
          </a:p>
        </p:txBody>
      </p:sp>
    </p:spTree>
    <p:extLst>
      <p:ext uri="{BB962C8B-B14F-4D97-AF65-F5344CB8AC3E}">
        <p14:creationId xmlns:p14="http://schemas.microsoft.com/office/powerpoint/2010/main" val="375185308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latin typeface="Avenir Light"/>
                <a:cs typeface="Avenir Light"/>
              </a:rPr>
              <a:t>Cross </a:t>
            </a:r>
            <a:r>
              <a:rPr lang="fr-FR" dirty="0" err="1" smtClean="0">
                <a:solidFill>
                  <a:srgbClr val="FF0000"/>
                </a:solidFill>
                <a:latin typeface="Avenir Light"/>
                <a:cs typeface="Avenir Light"/>
              </a:rPr>
              <a:t>channel</a:t>
            </a:r>
            <a:r>
              <a:rPr lang="fr-FR" dirty="0" smtClean="0">
                <a:solidFill>
                  <a:srgbClr val="FF0000"/>
                </a:solidFill>
                <a:latin typeface="Avenir Light"/>
                <a:cs typeface="Avenir Light"/>
              </a:rPr>
              <a:t/>
            </a:r>
            <a:br>
              <a:rPr lang="fr-FR" dirty="0" smtClean="0">
                <a:solidFill>
                  <a:srgbClr val="FF0000"/>
                </a:solidFill>
                <a:latin typeface="Avenir Light"/>
                <a:cs typeface="Avenir Light"/>
              </a:rPr>
            </a:br>
            <a:r>
              <a:rPr lang="fr-FR" dirty="0">
                <a:solidFill>
                  <a:srgbClr val="FF0000"/>
                </a:solidFill>
                <a:latin typeface="Avenir Light"/>
                <a:cs typeface="Avenir Light"/>
              </a:rPr>
              <a:t>P</a:t>
            </a:r>
            <a:r>
              <a:rPr lang="fr-FR" dirty="0" smtClean="0">
                <a:solidFill>
                  <a:srgbClr val="FF0000"/>
                </a:solidFill>
                <a:latin typeface="Avenir Light"/>
                <a:cs typeface="Avenir Light"/>
              </a:rPr>
              <a:t>rincipes </a:t>
            </a:r>
            <a:r>
              <a:rPr lang="fr-FR" dirty="0">
                <a:solidFill>
                  <a:srgbClr val="FF0000"/>
                </a:solidFill>
                <a:latin typeface="Avenir Light"/>
                <a:cs typeface="Avenir Light"/>
              </a:rPr>
              <a:t>de base</a:t>
            </a:r>
          </a:p>
        </p:txBody>
      </p:sp>
      <p:sp>
        <p:nvSpPr>
          <p:cNvPr id="3" name="Espace réservé du contenu 2"/>
          <p:cNvSpPr>
            <a:spLocks noGrp="1"/>
          </p:cNvSpPr>
          <p:nvPr>
            <p:ph idx="1"/>
          </p:nvPr>
        </p:nvSpPr>
        <p:spPr/>
        <p:txBody>
          <a:bodyPr>
            <a:normAutofit/>
          </a:bodyPr>
          <a:lstStyle/>
          <a:p>
            <a:pPr marL="0" indent="0">
              <a:buNone/>
            </a:pPr>
            <a:r>
              <a:rPr lang="fr-FR" sz="1600" dirty="0" smtClean="0">
                <a:latin typeface="Copperplate Light"/>
                <a:cs typeface="Copperplate Light"/>
              </a:rPr>
              <a:t>Principes essentiels (à quoi répond le cross </a:t>
            </a:r>
            <a:r>
              <a:rPr lang="fr-FR" sz="1600" dirty="0" err="1" smtClean="0">
                <a:latin typeface="Copperplate Light"/>
                <a:cs typeface="Copperplate Light"/>
              </a:rPr>
              <a:t>channel</a:t>
            </a:r>
            <a:r>
              <a:rPr lang="fr-FR" sz="1600" dirty="0" smtClean="0">
                <a:latin typeface="Copperplate Light"/>
                <a:cs typeface="Copperplate Light"/>
              </a:rPr>
              <a:t> ?) à quelles attentes de la part du client ?</a:t>
            </a:r>
          </a:p>
          <a:p>
            <a:pPr marL="0" indent="0">
              <a:buNone/>
            </a:pPr>
            <a:endParaRPr lang="fr-FR" sz="1600" dirty="0" smtClean="0">
              <a:latin typeface="Copperplate Light"/>
              <a:cs typeface="Copperplate Light"/>
            </a:endParaRPr>
          </a:p>
          <a:p>
            <a:pPr marL="0" indent="0">
              <a:buNone/>
            </a:pPr>
            <a:r>
              <a:rPr lang="fr-FR" sz="1600" dirty="0" smtClean="0">
                <a:latin typeface="Copperplate Light"/>
                <a:cs typeface="Copperplate Light"/>
              </a:rPr>
              <a:t>1/ Etre là ou se trouve son client potentiel, (l’environner de manière empathique)</a:t>
            </a:r>
          </a:p>
          <a:p>
            <a:pPr marL="0" indent="0">
              <a:buNone/>
            </a:pPr>
            <a:endParaRPr lang="fr-FR" sz="1600" dirty="0" smtClean="0">
              <a:latin typeface="Copperplate Light"/>
              <a:cs typeface="Copperplate Light"/>
            </a:endParaRPr>
          </a:p>
          <a:p>
            <a:pPr marL="0" indent="0">
              <a:buNone/>
            </a:pPr>
            <a:r>
              <a:rPr lang="fr-FR" sz="1600" dirty="0" smtClean="0">
                <a:latin typeface="Copperplate Light"/>
                <a:cs typeface="Copperplate Light"/>
              </a:rPr>
              <a:t>2/ S’adresser à lui de manière spécifique, (gérer le « one to one »)</a:t>
            </a:r>
          </a:p>
          <a:p>
            <a:pPr marL="0" indent="0">
              <a:buNone/>
            </a:pPr>
            <a:endParaRPr lang="fr-FR" sz="1600" dirty="0" smtClean="0">
              <a:latin typeface="Copperplate Light"/>
              <a:cs typeface="Copperplate Light"/>
            </a:endParaRPr>
          </a:p>
          <a:p>
            <a:pPr marL="0" indent="0">
              <a:buNone/>
            </a:pPr>
            <a:r>
              <a:rPr lang="fr-FR" sz="1600" dirty="0" smtClean="0">
                <a:latin typeface="Copperplate Light"/>
                <a:cs typeface="Copperplate Light"/>
              </a:rPr>
              <a:t>3/ Avoir un positionnement clair et unique quel que soit le « </a:t>
            </a:r>
            <a:r>
              <a:rPr lang="fr-FR" sz="1600" dirty="0" err="1" smtClean="0">
                <a:latin typeface="Copperplate Light"/>
                <a:cs typeface="Copperplate Light"/>
              </a:rPr>
              <a:t>channel</a:t>
            </a:r>
            <a:r>
              <a:rPr lang="fr-FR" sz="1600" dirty="0" smtClean="0">
                <a:latin typeface="Copperplate Light"/>
                <a:cs typeface="Copperplate Light"/>
              </a:rPr>
              <a:t> » utilisé (être reconnu, identifié immédiatement par son client)</a:t>
            </a:r>
          </a:p>
          <a:p>
            <a:pPr marL="0" indent="0">
              <a:buNone/>
            </a:pPr>
            <a:endParaRPr lang="fr-FR" sz="1600" dirty="0">
              <a:latin typeface="Copperplate Light"/>
              <a:cs typeface="Copperplate Light"/>
            </a:endParaRPr>
          </a:p>
        </p:txBody>
      </p:sp>
    </p:spTree>
    <p:extLst>
      <p:ext uri="{BB962C8B-B14F-4D97-AF65-F5344CB8AC3E}">
        <p14:creationId xmlns:p14="http://schemas.microsoft.com/office/powerpoint/2010/main" val="3156028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solidFill>
                  <a:srgbClr val="FF0000"/>
                </a:solidFill>
                <a:latin typeface="Avenir Light"/>
                <a:cs typeface="Avenir Light"/>
              </a:rPr>
              <a:t>Le marketing multi canaux</a:t>
            </a:r>
            <a:endParaRPr lang="fr-FR" sz="4000" dirty="0">
              <a:solidFill>
                <a:srgbClr val="FF0000"/>
              </a:solidFill>
              <a:latin typeface="Avenir Light"/>
              <a:cs typeface="Avenir Light"/>
            </a:endParaRPr>
          </a:p>
        </p:txBody>
      </p:sp>
      <p:sp>
        <p:nvSpPr>
          <p:cNvPr id="3" name="Espace réservé du contenu 2"/>
          <p:cNvSpPr>
            <a:spLocks noGrp="1"/>
          </p:cNvSpPr>
          <p:nvPr>
            <p:ph idx="1"/>
          </p:nvPr>
        </p:nvSpPr>
        <p:spPr>
          <a:xfrm>
            <a:off x="171621" y="1318740"/>
            <a:ext cx="8697783" cy="4525963"/>
          </a:xfrm>
        </p:spPr>
        <p:txBody>
          <a:bodyPr>
            <a:noAutofit/>
          </a:bodyPr>
          <a:lstStyle/>
          <a:p>
            <a:pPr marL="0" indent="0">
              <a:buNone/>
            </a:pPr>
            <a:r>
              <a:rPr lang="fr-FR" sz="1400" dirty="0" smtClean="0">
                <a:latin typeface="Copperplate Light"/>
                <a:cs typeface="Copperplate Light"/>
              </a:rPr>
              <a:t>Le Marketing </a:t>
            </a:r>
            <a:r>
              <a:rPr lang="fr-FR" sz="1400" dirty="0" err="1">
                <a:latin typeface="Copperplate Light"/>
                <a:cs typeface="Copperplate Light"/>
              </a:rPr>
              <a:t>multi-</a:t>
            </a:r>
            <a:r>
              <a:rPr lang="fr-FR" sz="1400" dirty="0" err="1" smtClean="0">
                <a:latin typeface="Copperplate Light"/>
                <a:cs typeface="Copperplate Light"/>
              </a:rPr>
              <a:t>canaux</a:t>
            </a:r>
            <a:r>
              <a:rPr lang="fr-FR" sz="1400" dirty="0" smtClean="0">
                <a:latin typeface="Copperplate Light"/>
                <a:cs typeface="Copperplate Light"/>
              </a:rPr>
              <a:t> consiste à optimiser l'utilisation </a:t>
            </a:r>
            <a:r>
              <a:rPr lang="fr-FR" sz="1400" dirty="0">
                <a:latin typeface="Copperplate Light"/>
                <a:cs typeface="Copperplate Light"/>
              </a:rPr>
              <a:t>de plusieurs canaux pour atteindre les clients. </a:t>
            </a:r>
            <a:endParaRPr lang="fr-FR" sz="1400" dirty="0" smtClean="0">
              <a:latin typeface="Copperplate Light"/>
              <a:cs typeface="Copperplate Light"/>
            </a:endParaRPr>
          </a:p>
          <a:p>
            <a:pPr marL="0" indent="0">
              <a:buNone/>
            </a:pPr>
            <a:r>
              <a:rPr lang="fr-FR" sz="1400" dirty="0" smtClean="0">
                <a:latin typeface="Copperplate Light"/>
                <a:cs typeface="Copperplate Light"/>
              </a:rPr>
              <a:t>En </a:t>
            </a:r>
            <a:r>
              <a:rPr lang="fr-FR" sz="1400" dirty="0">
                <a:latin typeface="Copperplate Light"/>
                <a:cs typeface="Copperplate Light"/>
              </a:rPr>
              <a:t>plus de permettre aux entreprises d'atteindre des clients à travers différents </a:t>
            </a:r>
            <a:r>
              <a:rPr lang="fr-FR" sz="1400" dirty="0" smtClean="0">
                <a:latin typeface="Copperplate Light"/>
                <a:cs typeface="Copperplate Light"/>
              </a:rPr>
              <a:t>media, </a:t>
            </a:r>
            <a:r>
              <a:rPr lang="fr-FR" sz="1400" dirty="0">
                <a:latin typeface="Copperplate Light"/>
                <a:cs typeface="Copperplate Light"/>
              </a:rPr>
              <a:t>l</a:t>
            </a:r>
            <a:r>
              <a:rPr lang="fr-FR" sz="1400" dirty="0" smtClean="0">
                <a:latin typeface="Copperplate Light"/>
                <a:cs typeface="Copperplate Light"/>
              </a:rPr>
              <a:t>e marketing </a:t>
            </a:r>
            <a:r>
              <a:rPr lang="fr-FR" sz="1400" dirty="0" err="1">
                <a:latin typeface="Copperplate Light"/>
                <a:cs typeface="Copperplate Light"/>
              </a:rPr>
              <a:t>multi-</a:t>
            </a:r>
            <a:r>
              <a:rPr lang="fr-FR" sz="1400" dirty="0" err="1" smtClean="0">
                <a:latin typeface="Copperplate Light"/>
                <a:cs typeface="Copperplate Light"/>
              </a:rPr>
              <a:t>canaux</a:t>
            </a:r>
            <a:r>
              <a:rPr lang="fr-FR" sz="1400" dirty="0" smtClean="0">
                <a:latin typeface="Copperplate Light"/>
                <a:cs typeface="Copperplate Light"/>
              </a:rPr>
              <a:t> </a:t>
            </a:r>
            <a:r>
              <a:rPr lang="fr-FR" sz="1400" dirty="0">
                <a:latin typeface="Copperplate Light"/>
                <a:cs typeface="Copperplate Light"/>
              </a:rPr>
              <a:t>permet </a:t>
            </a:r>
            <a:r>
              <a:rPr lang="fr-FR" sz="1400" dirty="0" smtClean="0">
                <a:latin typeface="Copperplate Light"/>
                <a:cs typeface="Copperplate Light"/>
              </a:rPr>
              <a:t>à </a:t>
            </a:r>
            <a:r>
              <a:rPr lang="fr-FR" sz="1400" dirty="0">
                <a:latin typeface="Copperplate Light"/>
                <a:cs typeface="Copperplate Light"/>
              </a:rPr>
              <a:t>l'utilisateur de </a:t>
            </a:r>
            <a:r>
              <a:rPr lang="fr-FR" sz="1400" dirty="0" smtClean="0">
                <a:latin typeface="Copperplate Light"/>
                <a:cs typeface="Copperplate Light"/>
              </a:rPr>
              <a:t>choisir le media sur lequel il est le plus à l’aise pour décider de son achat</a:t>
            </a:r>
          </a:p>
          <a:p>
            <a:pPr marL="0" indent="0">
              <a:buNone/>
            </a:pPr>
            <a:r>
              <a:rPr lang="fr-FR" sz="1400" dirty="0">
                <a:latin typeface="Copperplate Light"/>
                <a:cs typeface="Copperplate Light"/>
              </a:rPr>
              <a:t>A</a:t>
            </a:r>
            <a:r>
              <a:rPr lang="fr-FR" sz="1400" dirty="0" smtClean="0">
                <a:latin typeface="Copperplate Light"/>
                <a:cs typeface="Copperplate Light"/>
              </a:rPr>
              <a:t> </a:t>
            </a:r>
            <a:r>
              <a:rPr lang="fr-FR" sz="1400" dirty="0">
                <a:latin typeface="Copperplate Light"/>
                <a:cs typeface="Copperplate Light"/>
              </a:rPr>
              <a:t>l'ère du marketing moderne d'aujourd'hui, il existe </a:t>
            </a:r>
            <a:r>
              <a:rPr lang="fr-FR" sz="1400" dirty="0" smtClean="0">
                <a:latin typeface="Copperplate Light"/>
                <a:cs typeface="Copperplate Light"/>
              </a:rPr>
              <a:t>d’ores et déjà de </a:t>
            </a:r>
            <a:r>
              <a:rPr lang="fr-FR" sz="1400" dirty="0">
                <a:latin typeface="Copperplate Light"/>
                <a:cs typeface="Copperplate Light"/>
              </a:rPr>
              <a:t>nombreux canaux </a:t>
            </a:r>
            <a:r>
              <a:rPr lang="fr-FR" sz="1400" dirty="0" smtClean="0">
                <a:latin typeface="Copperplate Light"/>
                <a:cs typeface="Copperplate Light"/>
              </a:rPr>
              <a:t>qu’une </a:t>
            </a:r>
            <a:r>
              <a:rPr lang="fr-FR" sz="1400" dirty="0">
                <a:latin typeface="Copperplate Light"/>
                <a:cs typeface="Copperplate Light"/>
              </a:rPr>
              <a:t>entreprise peut </a:t>
            </a:r>
            <a:r>
              <a:rPr lang="fr-FR" sz="1400" dirty="0" smtClean="0">
                <a:latin typeface="Copperplate Light"/>
                <a:cs typeface="Copperplate Light"/>
              </a:rPr>
              <a:t>utiliser afin </a:t>
            </a:r>
            <a:r>
              <a:rPr lang="fr-FR" sz="1400" dirty="0">
                <a:latin typeface="Copperplate Light"/>
                <a:cs typeface="Copperplate Light"/>
              </a:rPr>
              <a:t>d'atteindre des clients potentiels. </a:t>
            </a:r>
            <a:endParaRPr lang="fr-FR" sz="1400" dirty="0" smtClean="0">
              <a:latin typeface="Copperplate Light"/>
              <a:cs typeface="Copperplate Light"/>
            </a:endParaRPr>
          </a:p>
          <a:p>
            <a:pPr marL="0" indent="0">
              <a:buNone/>
            </a:pPr>
            <a:r>
              <a:rPr lang="fr-FR" sz="1400" dirty="0">
                <a:latin typeface="Copperplate Light"/>
                <a:cs typeface="Copperplate Light"/>
              </a:rPr>
              <a:t>Pourquoi le marketing </a:t>
            </a:r>
            <a:r>
              <a:rPr lang="fr-FR" sz="1400" dirty="0" err="1">
                <a:latin typeface="Copperplate Light"/>
                <a:cs typeface="Copperplate Light"/>
              </a:rPr>
              <a:t>multi-</a:t>
            </a:r>
            <a:r>
              <a:rPr lang="fr-FR" sz="1400" dirty="0" err="1" smtClean="0">
                <a:latin typeface="Copperplate Light"/>
                <a:cs typeface="Copperplate Light"/>
              </a:rPr>
              <a:t>canaux</a:t>
            </a:r>
            <a:r>
              <a:rPr lang="fr-FR" sz="1400" dirty="0" smtClean="0">
                <a:latin typeface="Copperplate Light"/>
                <a:cs typeface="Copperplate Light"/>
              </a:rPr>
              <a:t> </a:t>
            </a:r>
            <a:r>
              <a:rPr lang="fr-FR" sz="1400" dirty="0">
                <a:latin typeface="Copperplate Light"/>
                <a:cs typeface="Copperplate Light"/>
              </a:rPr>
              <a:t>est</a:t>
            </a:r>
            <a:r>
              <a:rPr lang="fr-FR" sz="1400" dirty="0" smtClean="0">
                <a:latin typeface="Copperplate Light"/>
                <a:cs typeface="Copperplate Light"/>
              </a:rPr>
              <a:t>-il important? </a:t>
            </a:r>
            <a:endParaRPr lang="fr-FR" sz="1400" dirty="0">
              <a:latin typeface="Copperplate Light"/>
              <a:cs typeface="Copperplate Light"/>
            </a:endParaRPr>
          </a:p>
          <a:p>
            <a:pPr marL="0" indent="0">
              <a:buNone/>
            </a:pPr>
            <a:r>
              <a:rPr lang="fr-FR" sz="1400" dirty="0" smtClean="0">
                <a:latin typeface="Copperplate Light"/>
                <a:cs typeface="Copperplate Light"/>
              </a:rPr>
              <a:t>Tout simplement parce cette </a:t>
            </a:r>
            <a:r>
              <a:rPr lang="fr-FR" sz="1400" dirty="0">
                <a:latin typeface="Copperplate Light"/>
                <a:cs typeface="Copperplate Light"/>
              </a:rPr>
              <a:t>vaste gamme de circuits de </a:t>
            </a:r>
            <a:r>
              <a:rPr lang="fr-FR" sz="1400" dirty="0" smtClean="0">
                <a:latin typeface="Copperplate Light"/>
                <a:cs typeface="Copperplate Light"/>
              </a:rPr>
              <a:t>commercialisation différents permet à </a:t>
            </a:r>
            <a:r>
              <a:rPr lang="fr-FR" sz="1400" dirty="0">
                <a:latin typeface="Copperplate Light"/>
                <a:cs typeface="Copperplate Light"/>
              </a:rPr>
              <a:t>vos clients potentiels </a:t>
            </a:r>
            <a:r>
              <a:rPr lang="fr-FR" sz="1400" dirty="0" smtClean="0">
                <a:latin typeface="Copperplate Light"/>
                <a:cs typeface="Copperplate Light"/>
              </a:rPr>
              <a:t>d’être joints n'importe où;  or vous </a:t>
            </a:r>
            <a:r>
              <a:rPr lang="fr-FR" sz="1400" dirty="0">
                <a:latin typeface="Copperplate Light"/>
                <a:cs typeface="Copperplate Light"/>
              </a:rPr>
              <a:t>avez besoin d'être là où ils sont. </a:t>
            </a:r>
            <a:endParaRPr lang="fr-FR" sz="1400" dirty="0" smtClean="0">
              <a:latin typeface="Copperplate Light"/>
              <a:cs typeface="Copperplate Light"/>
            </a:endParaRPr>
          </a:p>
          <a:p>
            <a:pPr marL="0" indent="0">
              <a:buNone/>
            </a:pPr>
            <a:r>
              <a:rPr lang="fr-FR" sz="1400" b="1" dirty="0" smtClean="0">
                <a:latin typeface="Copperplate Light"/>
                <a:cs typeface="Copperplate Light"/>
              </a:rPr>
              <a:t>Comme </a:t>
            </a:r>
            <a:r>
              <a:rPr lang="fr-FR" sz="1400" b="1" dirty="0">
                <a:latin typeface="Copperplate Light"/>
                <a:cs typeface="Copperplate Light"/>
              </a:rPr>
              <a:t>le nombre de canaux de commercialisation potentiels </a:t>
            </a:r>
            <a:r>
              <a:rPr lang="fr-FR" sz="1400" b="1" dirty="0" smtClean="0">
                <a:latin typeface="Copperplate Light"/>
                <a:cs typeface="Copperplate Light"/>
              </a:rPr>
              <a:t>ne va cesser de s’accroitre dans les années à venir, la </a:t>
            </a:r>
            <a:r>
              <a:rPr lang="fr-FR" sz="1400" b="1" dirty="0">
                <a:latin typeface="Copperplate Light"/>
                <a:cs typeface="Copperplate Light"/>
              </a:rPr>
              <a:t>conception de campagnes de marketing </a:t>
            </a:r>
            <a:r>
              <a:rPr lang="fr-FR" sz="1400" b="1" dirty="0" err="1">
                <a:latin typeface="Copperplate Light"/>
                <a:cs typeface="Copperplate Light"/>
              </a:rPr>
              <a:t>multi-</a:t>
            </a:r>
            <a:r>
              <a:rPr lang="fr-FR" sz="1400" b="1" dirty="0" err="1" smtClean="0">
                <a:latin typeface="Copperplate Light"/>
                <a:cs typeface="Copperplate Light"/>
              </a:rPr>
              <a:t>canaux</a:t>
            </a:r>
            <a:r>
              <a:rPr lang="fr-FR" sz="1400" b="1" dirty="0" smtClean="0">
                <a:latin typeface="Copperplate Light"/>
                <a:cs typeface="Copperplate Light"/>
              </a:rPr>
              <a:t> </a:t>
            </a:r>
            <a:r>
              <a:rPr lang="fr-FR" sz="1400" b="1" dirty="0">
                <a:latin typeface="Copperplate Light"/>
                <a:cs typeface="Copperplate Light"/>
              </a:rPr>
              <a:t>continuera d'être </a:t>
            </a:r>
            <a:r>
              <a:rPr lang="fr-FR" sz="1400" b="1" dirty="0" smtClean="0">
                <a:latin typeface="Copperplate Light"/>
                <a:cs typeface="Copperplate Light"/>
              </a:rPr>
              <a:t>essentielle </a:t>
            </a:r>
            <a:r>
              <a:rPr lang="fr-FR" sz="1400" b="1" dirty="0">
                <a:latin typeface="Copperplate Light"/>
                <a:cs typeface="Copperplate Light"/>
              </a:rPr>
              <a:t>pour </a:t>
            </a:r>
            <a:r>
              <a:rPr lang="fr-FR" sz="1400" b="1" dirty="0" smtClean="0">
                <a:latin typeface="Copperplate Light"/>
                <a:cs typeface="Copperplate Light"/>
              </a:rPr>
              <a:t>avoir la meilleure chance possible de toucher vos clients</a:t>
            </a:r>
            <a:endParaRPr lang="fr-FR" sz="1400" b="1" dirty="0">
              <a:latin typeface="Copperplate Light"/>
              <a:cs typeface="Copperplate Light"/>
            </a:endParaRPr>
          </a:p>
        </p:txBody>
      </p:sp>
    </p:spTree>
    <p:extLst>
      <p:ext uri="{BB962C8B-B14F-4D97-AF65-F5344CB8AC3E}">
        <p14:creationId xmlns:p14="http://schemas.microsoft.com/office/powerpoint/2010/main" val="6714668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solidFill>
                  <a:srgbClr val="FF0000"/>
                </a:solidFill>
                <a:latin typeface="Avenir Light"/>
                <a:cs typeface="Avenir Light"/>
              </a:rPr>
              <a:t>Le marketing multi canaux</a:t>
            </a:r>
          </a:p>
        </p:txBody>
      </p:sp>
      <p:sp>
        <p:nvSpPr>
          <p:cNvPr id="3" name="Espace réservé du contenu 2"/>
          <p:cNvSpPr>
            <a:spLocks noGrp="1"/>
          </p:cNvSpPr>
          <p:nvPr>
            <p:ph idx="1"/>
          </p:nvPr>
        </p:nvSpPr>
        <p:spPr>
          <a:xfrm>
            <a:off x="457200" y="1600201"/>
            <a:ext cx="8229600" cy="3562178"/>
          </a:xfrm>
        </p:spPr>
        <p:txBody>
          <a:bodyPr>
            <a:noAutofit/>
          </a:bodyPr>
          <a:lstStyle/>
          <a:p>
            <a:pPr marL="0" indent="0">
              <a:buNone/>
            </a:pPr>
            <a:r>
              <a:rPr lang="fr-FR" sz="1600" dirty="0" smtClean="0">
                <a:latin typeface="Copperplate Light"/>
                <a:cs typeface="Copperplate Light"/>
              </a:rPr>
              <a:t>Quels sont les canaux </a:t>
            </a:r>
            <a:r>
              <a:rPr lang="fr-FR" sz="1600" dirty="0">
                <a:latin typeface="Copperplate Light"/>
                <a:cs typeface="Copperplate Light"/>
              </a:rPr>
              <a:t>qui travaillent bien </a:t>
            </a:r>
            <a:r>
              <a:rPr lang="fr-FR" sz="1600" dirty="0" smtClean="0">
                <a:latin typeface="Copperplate Light"/>
                <a:cs typeface="Copperplate Light"/>
              </a:rPr>
              <a:t>ensemble ? </a:t>
            </a:r>
            <a:endParaRPr lang="fr-FR" sz="1600" dirty="0">
              <a:latin typeface="Copperplate Light"/>
              <a:cs typeface="Copperplate Light"/>
            </a:endParaRPr>
          </a:p>
          <a:p>
            <a:pPr marL="0" indent="0">
              <a:buNone/>
            </a:pPr>
            <a:r>
              <a:rPr lang="fr-FR" sz="1600" dirty="0" smtClean="0">
                <a:latin typeface="Copperplate Light"/>
                <a:cs typeface="Copperplate Light"/>
              </a:rPr>
              <a:t>Certains canaux fonctionnent </a:t>
            </a:r>
            <a:r>
              <a:rPr lang="fr-FR" sz="1600" dirty="0">
                <a:latin typeface="Copperplate Light"/>
                <a:cs typeface="Copperplate Light"/>
              </a:rPr>
              <a:t>mieux ensemble que d'autres. </a:t>
            </a:r>
            <a:endParaRPr lang="fr-FR" sz="1600" dirty="0" smtClean="0">
              <a:latin typeface="Copperplate Light"/>
              <a:cs typeface="Copperplate Light"/>
            </a:endParaRPr>
          </a:p>
          <a:p>
            <a:pPr marL="0" indent="0">
              <a:buNone/>
            </a:pPr>
            <a:r>
              <a:rPr lang="fr-FR" sz="1600" dirty="0" err="1" smtClean="0">
                <a:latin typeface="Copperplate Light"/>
                <a:cs typeface="Copperplate Light"/>
              </a:rPr>
              <a:t>MediaPost</a:t>
            </a:r>
            <a:r>
              <a:rPr lang="fr-FR" sz="1600" dirty="0" smtClean="0">
                <a:latin typeface="Copperplate Light"/>
                <a:cs typeface="Copperplate Light"/>
              </a:rPr>
              <a:t> </a:t>
            </a:r>
            <a:r>
              <a:rPr lang="fr-FR" sz="1600" dirty="0">
                <a:latin typeface="Copperplate Light"/>
                <a:cs typeface="Copperplate Light"/>
              </a:rPr>
              <a:t>a publié un rapport </a:t>
            </a:r>
            <a:r>
              <a:rPr lang="fr-FR" sz="1600" dirty="0" smtClean="0">
                <a:latin typeface="Copperplate Light"/>
                <a:cs typeface="Copperplate Light"/>
              </a:rPr>
              <a:t>qui </a:t>
            </a:r>
            <a:r>
              <a:rPr lang="fr-FR" sz="1600" dirty="0">
                <a:latin typeface="Copperplate Light"/>
                <a:cs typeface="Copperplate Light"/>
              </a:rPr>
              <a:t>a examiné </a:t>
            </a:r>
            <a:r>
              <a:rPr lang="fr-FR" sz="1600" dirty="0" smtClean="0">
                <a:latin typeface="Copperplate Light"/>
                <a:cs typeface="Copperplate Light"/>
              </a:rPr>
              <a:t>les couples </a:t>
            </a:r>
            <a:r>
              <a:rPr lang="fr-FR" sz="1600" dirty="0">
                <a:latin typeface="Copperplate Light"/>
                <a:cs typeface="Copperplate Light"/>
              </a:rPr>
              <a:t>de médias les plus </a:t>
            </a:r>
            <a:r>
              <a:rPr lang="fr-FR" sz="1600" dirty="0" smtClean="0">
                <a:latin typeface="Copperplate Light"/>
                <a:cs typeface="Copperplate Light"/>
              </a:rPr>
              <a:t>fréquents </a:t>
            </a:r>
            <a:r>
              <a:rPr lang="fr-FR" sz="1600" dirty="0">
                <a:latin typeface="Copperplate Light"/>
                <a:cs typeface="Copperplate Light"/>
              </a:rPr>
              <a:t>chez les adultes d'âge 18-64 ans. </a:t>
            </a:r>
            <a:endParaRPr lang="fr-FR" sz="1600" dirty="0" smtClean="0">
              <a:latin typeface="Copperplate Light"/>
              <a:cs typeface="Copperplate Light"/>
            </a:endParaRPr>
          </a:p>
          <a:p>
            <a:pPr marL="0" indent="0">
              <a:buNone/>
            </a:pPr>
            <a:r>
              <a:rPr lang="fr-FR" sz="1600" dirty="0" smtClean="0">
                <a:latin typeface="Copperplate Light"/>
                <a:cs typeface="Copperplate Light"/>
              </a:rPr>
              <a:t>Les couples </a:t>
            </a:r>
            <a:r>
              <a:rPr lang="fr-FR" sz="1600" dirty="0">
                <a:latin typeface="Copperplate Light"/>
                <a:cs typeface="Copperplate Light"/>
              </a:rPr>
              <a:t>les plus populaires de marketing </a:t>
            </a:r>
            <a:r>
              <a:rPr lang="fr-FR" sz="1600" dirty="0" err="1">
                <a:latin typeface="Copperplate Light"/>
                <a:cs typeface="Copperplate Light"/>
              </a:rPr>
              <a:t>multi-</a:t>
            </a:r>
            <a:r>
              <a:rPr lang="fr-FR" sz="1600" dirty="0" err="1" smtClean="0">
                <a:latin typeface="Copperplate Light"/>
                <a:cs typeface="Copperplate Light"/>
              </a:rPr>
              <a:t>canaux</a:t>
            </a:r>
            <a:r>
              <a:rPr lang="fr-FR" sz="1600" dirty="0" smtClean="0">
                <a:latin typeface="Copperplate Light"/>
                <a:cs typeface="Copperplate Light"/>
              </a:rPr>
              <a:t> </a:t>
            </a:r>
            <a:r>
              <a:rPr lang="fr-FR" sz="1600" dirty="0">
                <a:latin typeface="Copperplate Light"/>
                <a:cs typeface="Copperplate Light"/>
              </a:rPr>
              <a:t>sont les </a:t>
            </a:r>
            <a:r>
              <a:rPr lang="fr-FR" sz="1600" dirty="0" smtClean="0">
                <a:latin typeface="Copperplate Light"/>
                <a:cs typeface="Copperplate Light"/>
              </a:rPr>
              <a:t>suivants</a:t>
            </a:r>
            <a:r>
              <a:rPr lang="fr-FR" sz="1600" dirty="0">
                <a:latin typeface="Copperplate Light"/>
                <a:cs typeface="Copperplate Light"/>
              </a:rPr>
              <a:t>: </a:t>
            </a:r>
          </a:p>
          <a:p>
            <a:pPr marL="0" indent="0">
              <a:buNone/>
            </a:pPr>
            <a:r>
              <a:rPr lang="fr-FR" sz="1600" dirty="0" smtClean="0">
                <a:latin typeface="Copperplate Light"/>
                <a:cs typeface="Copperplate Light"/>
              </a:rPr>
              <a:t>Informatique (ordinateur) </a:t>
            </a:r>
            <a:r>
              <a:rPr lang="fr-FR" sz="1600" dirty="0">
                <a:latin typeface="Copperplate Light"/>
                <a:cs typeface="Copperplate Light"/>
              </a:rPr>
              <a:t>+</a:t>
            </a:r>
            <a:r>
              <a:rPr lang="fr-FR" sz="1600" dirty="0" smtClean="0">
                <a:latin typeface="Copperplate Light"/>
                <a:cs typeface="Copperplate Light"/>
              </a:rPr>
              <a:t> </a:t>
            </a:r>
            <a:r>
              <a:rPr lang="fr-FR" sz="1600" dirty="0">
                <a:latin typeface="Copperplate Light"/>
                <a:cs typeface="Copperplate Light"/>
              </a:rPr>
              <a:t>Informatique mobile </a:t>
            </a:r>
          </a:p>
          <a:p>
            <a:pPr marL="0" indent="0">
              <a:buNone/>
            </a:pPr>
            <a:r>
              <a:rPr lang="fr-FR" sz="1600" dirty="0">
                <a:latin typeface="Copperplate Light"/>
                <a:cs typeface="Copperplate Light"/>
              </a:rPr>
              <a:t>TV </a:t>
            </a:r>
            <a:r>
              <a:rPr lang="fr-FR" sz="1600" dirty="0" smtClean="0">
                <a:latin typeface="Copperplate Light"/>
                <a:cs typeface="Copperplate Light"/>
              </a:rPr>
              <a:t>+ </a:t>
            </a:r>
            <a:r>
              <a:rPr lang="fr-FR" sz="1600" dirty="0">
                <a:latin typeface="Copperplate Light"/>
                <a:cs typeface="Copperplate Light"/>
              </a:rPr>
              <a:t>Mobile </a:t>
            </a:r>
          </a:p>
          <a:p>
            <a:pPr marL="0" indent="0">
              <a:buNone/>
            </a:pPr>
            <a:r>
              <a:rPr lang="fr-FR" sz="1600" dirty="0">
                <a:latin typeface="Copperplate Light"/>
                <a:cs typeface="Copperplate Light"/>
              </a:rPr>
              <a:t>Ordinateur </a:t>
            </a:r>
            <a:r>
              <a:rPr lang="fr-FR" sz="1600" dirty="0" smtClean="0">
                <a:latin typeface="Copperplate Light"/>
                <a:cs typeface="Copperplate Light"/>
              </a:rPr>
              <a:t>+ </a:t>
            </a:r>
            <a:r>
              <a:rPr lang="fr-FR" sz="1600" dirty="0">
                <a:latin typeface="Copperplate Light"/>
                <a:cs typeface="Copperplate Light"/>
              </a:rPr>
              <a:t>TV </a:t>
            </a:r>
          </a:p>
          <a:p>
            <a:pPr marL="0" indent="0">
              <a:buNone/>
            </a:pPr>
            <a:r>
              <a:rPr lang="fr-FR" sz="1600" dirty="0">
                <a:latin typeface="Copperplate Light"/>
                <a:cs typeface="Copperplate Light"/>
              </a:rPr>
              <a:t>Radio </a:t>
            </a:r>
            <a:r>
              <a:rPr lang="fr-FR" sz="1600" dirty="0" smtClean="0">
                <a:latin typeface="Copperplate Light"/>
                <a:cs typeface="Copperplate Light"/>
              </a:rPr>
              <a:t>+ </a:t>
            </a:r>
            <a:r>
              <a:rPr lang="fr-FR" sz="1600" dirty="0">
                <a:latin typeface="Copperplate Light"/>
                <a:cs typeface="Copperplate Light"/>
              </a:rPr>
              <a:t>Mobile </a:t>
            </a:r>
          </a:p>
          <a:p>
            <a:pPr marL="0" indent="0">
              <a:buNone/>
            </a:pPr>
            <a:r>
              <a:rPr lang="fr-FR" sz="1600" dirty="0">
                <a:latin typeface="Copperplate Light"/>
                <a:cs typeface="Copperplate Light"/>
              </a:rPr>
              <a:t>Informatique +</a:t>
            </a:r>
            <a:r>
              <a:rPr lang="fr-FR" sz="1600" dirty="0" smtClean="0">
                <a:latin typeface="Copperplate Light"/>
                <a:cs typeface="Copperplate Light"/>
              </a:rPr>
              <a:t> </a:t>
            </a:r>
            <a:r>
              <a:rPr lang="fr-FR" sz="1600" dirty="0">
                <a:latin typeface="Copperplate Light"/>
                <a:cs typeface="Copperplate Light"/>
              </a:rPr>
              <a:t>Radio </a:t>
            </a:r>
          </a:p>
          <a:p>
            <a:pPr marL="0" indent="0">
              <a:buNone/>
            </a:pPr>
            <a:r>
              <a:rPr lang="fr-FR" sz="1600" dirty="0" smtClean="0">
                <a:latin typeface="Copperplate Light"/>
                <a:cs typeface="Copperplate Light"/>
              </a:rPr>
              <a:t>Ordinateur + portable est le couple le </a:t>
            </a:r>
            <a:r>
              <a:rPr lang="fr-FR" sz="1600" dirty="0">
                <a:latin typeface="Copperplate Light"/>
                <a:cs typeface="Copperplate Light"/>
              </a:rPr>
              <a:t>plus populaire pendant les heures de travail (9 heures-17 heures), e</a:t>
            </a:r>
            <a:r>
              <a:rPr lang="fr-FR" sz="1600" dirty="0" smtClean="0">
                <a:latin typeface="Copperplate Light"/>
                <a:cs typeface="Copperplate Light"/>
              </a:rPr>
              <a:t>n revanche TV + </a:t>
            </a:r>
            <a:r>
              <a:rPr lang="fr-FR" sz="1600" dirty="0">
                <a:latin typeface="Copperplate Light"/>
                <a:cs typeface="Copperplate Light"/>
              </a:rPr>
              <a:t>Mobile </a:t>
            </a:r>
            <a:r>
              <a:rPr lang="fr-FR" sz="1600" dirty="0" smtClean="0">
                <a:latin typeface="Copperplate Light"/>
                <a:cs typeface="Copperplate Light"/>
              </a:rPr>
              <a:t>prend le pas dans </a:t>
            </a:r>
            <a:r>
              <a:rPr lang="fr-FR" sz="1600" dirty="0">
                <a:latin typeface="Copperplate Light"/>
                <a:cs typeface="Copperplate Light"/>
              </a:rPr>
              <a:t>la soirée (17 heures-à-vingt-trois heures). </a:t>
            </a:r>
          </a:p>
        </p:txBody>
      </p:sp>
    </p:spTree>
    <p:extLst>
      <p:ext uri="{BB962C8B-B14F-4D97-AF65-F5344CB8AC3E}">
        <p14:creationId xmlns:p14="http://schemas.microsoft.com/office/powerpoint/2010/main" val="378751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latin typeface="Avenir Light"/>
                <a:cs typeface="Avenir Light"/>
              </a:rPr>
              <a:t>Quelques « outils » du marketing </a:t>
            </a:r>
            <a:r>
              <a:rPr lang="fr-FR" dirty="0" err="1" smtClean="0">
                <a:solidFill>
                  <a:srgbClr val="FF0000"/>
                </a:solidFill>
                <a:latin typeface="Avenir Light"/>
                <a:cs typeface="Avenir Light"/>
              </a:rPr>
              <a:t>multi-canaux</a:t>
            </a:r>
            <a:endParaRPr lang="fr-FR" dirty="0">
              <a:solidFill>
                <a:srgbClr val="FF0000"/>
              </a:solidFill>
              <a:latin typeface="Avenir Light"/>
              <a:cs typeface="Avenir Light"/>
            </a:endParaRPr>
          </a:p>
        </p:txBody>
      </p:sp>
      <p:sp>
        <p:nvSpPr>
          <p:cNvPr id="3" name="Espace réservé du contenu 2"/>
          <p:cNvSpPr>
            <a:spLocks noGrp="1"/>
          </p:cNvSpPr>
          <p:nvPr>
            <p:ph idx="1"/>
          </p:nvPr>
        </p:nvSpPr>
        <p:spPr>
          <a:xfrm>
            <a:off x="457200" y="1600200"/>
            <a:ext cx="8229600" cy="3713205"/>
          </a:xfrm>
        </p:spPr>
        <p:txBody>
          <a:bodyPr>
            <a:normAutofit/>
          </a:bodyPr>
          <a:lstStyle/>
          <a:p>
            <a:pPr marL="0" indent="0">
              <a:buNone/>
            </a:pPr>
            <a:r>
              <a:rPr lang="fr-FR" sz="1600" dirty="0" smtClean="0">
                <a:latin typeface="Copperplate Light"/>
                <a:cs typeface="Copperplate Light"/>
              </a:rPr>
              <a:t>L'extension </a:t>
            </a:r>
            <a:r>
              <a:rPr lang="fr-FR" sz="1600" b="1" dirty="0">
                <a:solidFill>
                  <a:srgbClr val="FF0000"/>
                </a:solidFill>
                <a:latin typeface="Copperplate Light"/>
                <a:cs typeface="Copperplate Light"/>
              </a:rPr>
              <a:t>Click-to -Call </a:t>
            </a:r>
            <a:r>
              <a:rPr lang="fr-FR" sz="1600" dirty="0">
                <a:latin typeface="Copperplate Light"/>
                <a:cs typeface="Copperplate Light"/>
              </a:rPr>
              <a:t>ajoute un numéro de téléphone aux annonces , </a:t>
            </a:r>
            <a:endParaRPr lang="fr-FR" sz="1600" dirty="0" smtClean="0">
              <a:latin typeface="Copperplate Light"/>
              <a:cs typeface="Copperplate Light"/>
            </a:endParaRPr>
          </a:p>
          <a:p>
            <a:pPr marL="0" indent="0">
              <a:buNone/>
            </a:pPr>
            <a:r>
              <a:rPr lang="fr-FR" sz="1600" dirty="0" smtClean="0">
                <a:latin typeface="Copperplate Light"/>
                <a:cs typeface="Copperplate Light"/>
              </a:rPr>
              <a:t>Le </a:t>
            </a:r>
            <a:r>
              <a:rPr lang="fr-FR" sz="1600" dirty="0" err="1" smtClean="0">
                <a:solidFill>
                  <a:srgbClr val="FF0000"/>
                </a:solidFill>
                <a:latin typeface="Copperplate Light"/>
                <a:cs typeface="Copperplate Light"/>
              </a:rPr>
              <a:t>Pay</a:t>
            </a:r>
            <a:r>
              <a:rPr lang="fr-FR" sz="1600" dirty="0" smtClean="0">
                <a:solidFill>
                  <a:srgbClr val="FF0000"/>
                </a:solidFill>
                <a:latin typeface="Copperplate Light"/>
                <a:cs typeface="Copperplate Light"/>
              </a:rPr>
              <a:t> Per </a:t>
            </a:r>
            <a:r>
              <a:rPr lang="fr-FR" sz="1600" dirty="0" err="1" smtClean="0">
                <a:solidFill>
                  <a:srgbClr val="FF0000"/>
                </a:solidFill>
                <a:latin typeface="Copperplate Light"/>
                <a:cs typeface="Copperplate Light"/>
              </a:rPr>
              <a:t>CLick</a:t>
            </a:r>
            <a:r>
              <a:rPr lang="fr-FR" sz="1600" dirty="0" smtClean="0">
                <a:solidFill>
                  <a:srgbClr val="FF0000"/>
                </a:solidFill>
                <a:latin typeface="Copperplate Light"/>
                <a:cs typeface="Copperplate Light"/>
              </a:rPr>
              <a:t> </a:t>
            </a:r>
            <a:r>
              <a:rPr lang="fr-FR" sz="1600" dirty="0" smtClean="0">
                <a:latin typeface="Copperplate Light"/>
                <a:cs typeface="Copperplate Light"/>
              </a:rPr>
              <a:t>permet </a:t>
            </a:r>
            <a:r>
              <a:rPr lang="fr-FR" sz="1600" dirty="0">
                <a:latin typeface="Copperplate Light"/>
                <a:cs typeface="Copperplate Light"/>
              </a:rPr>
              <a:t>aux annonceurs d' ajouter un coupon </a:t>
            </a:r>
            <a:r>
              <a:rPr lang="fr-FR" sz="1600" dirty="0" smtClean="0">
                <a:latin typeface="Copperplate Light"/>
                <a:cs typeface="Copperplate Light"/>
              </a:rPr>
              <a:t>imprimable</a:t>
            </a:r>
            <a:endParaRPr lang="fr-FR" sz="1600" dirty="0">
              <a:latin typeface="Copperplate Light"/>
              <a:cs typeface="Copperplate Light"/>
            </a:endParaRPr>
          </a:p>
          <a:p>
            <a:pPr marL="0" indent="0">
              <a:buNone/>
            </a:pPr>
            <a:r>
              <a:rPr lang="fr-FR" sz="1600" dirty="0">
                <a:latin typeface="Copperplate Light"/>
                <a:cs typeface="Copperplate Light"/>
              </a:rPr>
              <a:t>Direct Mail Avec URL : Certains catalogues de vente par correspondance possèdent </a:t>
            </a:r>
            <a:r>
              <a:rPr lang="fr-FR" sz="1600" dirty="0" smtClean="0">
                <a:latin typeface="Copperplate Light"/>
                <a:cs typeface="Copperplate Light"/>
              </a:rPr>
              <a:t>des pages </a:t>
            </a:r>
            <a:r>
              <a:rPr lang="fr-FR" sz="1600" dirty="0">
                <a:latin typeface="Copperplate Light"/>
                <a:cs typeface="Copperplate Light"/>
              </a:rPr>
              <a:t>qui poussent les téléspectateurs sur le site de l' entreprise , offrant ( par exemple) une réduction </a:t>
            </a:r>
            <a:r>
              <a:rPr lang="fr-FR" sz="1600" dirty="0" smtClean="0">
                <a:latin typeface="Copperplate Light"/>
                <a:cs typeface="Copperplate Light"/>
              </a:rPr>
              <a:t>sur </a:t>
            </a:r>
            <a:r>
              <a:rPr lang="fr-FR" sz="1600" dirty="0">
                <a:latin typeface="Copperplate Light"/>
                <a:cs typeface="Copperplate Light"/>
              </a:rPr>
              <a:t>les commandes en </a:t>
            </a:r>
            <a:r>
              <a:rPr lang="fr-FR" sz="1600" dirty="0" smtClean="0">
                <a:latin typeface="Copperplate Light"/>
                <a:cs typeface="Copperplate Light"/>
              </a:rPr>
              <a:t>ligne</a:t>
            </a:r>
            <a:endParaRPr lang="fr-FR" sz="1600" dirty="0" smtClean="0">
              <a:latin typeface="Copperplate Light"/>
              <a:cs typeface="Copperplate Light"/>
            </a:endParaRPr>
          </a:p>
          <a:p>
            <a:pPr marL="0" indent="0">
              <a:buNone/>
            </a:pPr>
            <a:r>
              <a:rPr lang="fr-FR" sz="1600" dirty="0" smtClean="0">
                <a:latin typeface="Copperplate Light"/>
                <a:cs typeface="Copperplate Light"/>
              </a:rPr>
              <a:t>Télévision </a:t>
            </a:r>
            <a:r>
              <a:rPr lang="fr-FR" sz="1600" dirty="0" err="1">
                <a:latin typeface="Copperplate Light"/>
                <a:cs typeface="Copperplate Light"/>
              </a:rPr>
              <a:t>hashtags</a:t>
            </a:r>
            <a:r>
              <a:rPr lang="fr-FR" sz="1600" dirty="0">
                <a:latin typeface="Copperplate Light"/>
                <a:cs typeface="Copperplate Light"/>
              </a:rPr>
              <a:t> : </a:t>
            </a:r>
            <a:r>
              <a:rPr lang="fr-FR" sz="1600" dirty="0" smtClean="0">
                <a:latin typeface="Copperplate Light"/>
                <a:cs typeface="Copperplate Light"/>
              </a:rPr>
              <a:t>Certaines émissions </a:t>
            </a:r>
            <a:r>
              <a:rPr lang="fr-FR" sz="1600" dirty="0">
                <a:latin typeface="Copperplate Light"/>
                <a:cs typeface="Copperplate Light"/>
              </a:rPr>
              <a:t>de télévision ont commencé à tirer profit de </a:t>
            </a:r>
            <a:r>
              <a:rPr lang="fr-FR" sz="1600" dirty="0" smtClean="0">
                <a:latin typeface="Copperplate Light"/>
                <a:cs typeface="Copperplate Light"/>
              </a:rPr>
              <a:t>l’effet second écran ( </a:t>
            </a:r>
            <a:r>
              <a:rPr lang="fr-FR" sz="1600" dirty="0">
                <a:latin typeface="Copperplate Light"/>
                <a:cs typeface="Copperplate Light"/>
              </a:rPr>
              <a:t>regarder la télévision tout en utilisant simultanément </a:t>
            </a:r>
            <a:r>
              <a:rPr lang="fr-FR" sz="1600" dirty="0" smtClean="0">
                <a:latin typeface="Copperplate Light"/>
                <a:cs typeface="Copperplate Light"/>
              </a:rPr>
              <a:t>un </a:t>
            </a:r>
            <a:r>
              <a:rPr lang="fr-FR" sz="1600" dirty="0" err="1" smtClean="0">
                <a:latin typeface="Copperplate Light"/>
                <a:cs typeface="Copperplate Light"/>
              </a:rPr>
              <a:t>smartphone</a:t>
            </a:r>
            <a:r>
              <a:rPr lang="fr-FR" sz="1600" dirty="0" smtClean="0">
                <a:latin typeface="Copperplate Light"/>
                <a:cs typeface="Copperplate Light"/>
              </a:rPr>
              <a:t> </a:t>
            </a:r>
            <a:r>
              <a:rPr lang="fr-FR" sz="1600" dirty="0">
                <a:latin typeface="Copperplate Light"/>
                <a:cs typeface="Copperplate Light"/>
              </a:rPr>
              <a:t>ou </a:t>
            </a:r>
            <a:r>
              <a:rPr lang="fr-FR" sz="1600" dirty="0" smtClean="0">
                <a:latin typeface="Copperplate Light"/>
                <a:cs typeface="Copperplate Light"/>
              </a:rPr>
              <a:t>une tablette </a:t>
            </a:r>
            <a:r>
              <a:rPr lang="fr-FR" sz="1600" dirty="0">
                <a:latin typeface="Copperplate Light"/>
                <a:cs typeface="Copperplate Light"/>
              </a:rPr>
              <a:t>) en ajoutant une superposition de </a:t>
            </a:r>
            <a:r>
              <a:rPr lang="fr-FR" sz="1600" dirty="0" err="1">
                <a:latin typeface="Copperplate Light"/>
                <a:cs typeface="Copperplate Light"/>
              </a:rPr>
              <a:t>hashtag</a:t>
            </a:r>
            <a:r>
              <a:rPr lang="fr-FR" sz="1600" dirty="0">
                <a:latin typeface="Copperplate Light"/>
                <a:cs typeface="Copperplate Light"/>
              </a:rPr>
              <a:t> lors des </a:t>
            </a:r>
            <a:r>
              <a:rPr lang="fr-FR" sz="1600" dirty="0" smtClean="0">
                <a:latin typeface="Copperplate Light"/>
                <a:cs typeface="Copperplate Light"/>
              </a:rPr>
              <a:t>spectacles et encouragent à </a:t>
            </a:r>
            <a:r>
              <a:rPr lang="fr-FR" sz="1600" dirty="0" err="1" smtClean="0">
                <a:latin typeface="Copperplate Light"/>
                <a:cs typeface="Copperplate Light"/>
              </a:rPr>
              <a:t>Twitter</a:t>
            </a:r>
            <a:endParaRPr lang="fr-FR" sz="1600" dirty="0">
              <a:latin typeface="Copperplate Light"/>
              <a:cs typeface="Copperplate Light"/>
            </a:endParaRPr>
          </a:p>
        </p:txBody>
      </p:sp>
    </p:spTree>
    <p:extLst>
      <p:ext uri="{BB962C8B-B14F-4D97-AF65-F5344CB8AC3E}">
        <p14:creationId xmlns:p14="http://schemas.microsoft.com/office/powerpoint/2010/main" val="42434170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title"/>
          </p:nvPr>
        </p:nvSpPr>
        <p:spPr>
          <a:xfrm>
            <a:off x="357187" y="2911078"/>
            <a:ext cx="5534653" cy="1696641"/>
          </a:xfrm>
          <a:prstGeom prst="rect">
            <a:avLst/>
          </a:prstGeom>
        </p:spPr>
        <p:txBody>
          <a:bodyPr>
            <a:noAutofit/>
          </a:bodyPr>
          <a:lstStyle>
            <a:lvl1pPr defTabSz="560831">
              <a:spcBef>
                <a:spcPts val="1500"/>
              </a:spcBef>
              <a:defRPr sz="6719"/>
            </a:lvl1pPr>
          </a:lstStyle>
          <a:p>
            <a:pPr lvl="0">
              <a:defRPr sz="1800">
                <a:solidFill>
                  <a:srgbClr val="000000"/>
                </a:solidFill>
              </a:defRPr>
            </a:pPr>
            <a:r>
              <a:rPr lang="fr-FR" sz="4000" dirty="0" smtClean="0">
                <a:solidFill>
                  <a:srgbClr val="D93E2B"/>
                </a:solidFill>
                <a:latin typeface="Avenir Light"/>
                <a:cs typeface="Avenir Light"/>
              </a:rPr>
              <a:t>1/ </a:t>
            </a:r>
            <a:r>
              <a:rPr sz="4000" dirty="0" smtClean="0">
                <a:solidFill>
                  <a:srgbClr val="D93E2B"/>
                </a:solidFill>
                <a:latin typeface="Avenir Light"/>
                <a:cs typeface="Avenir Light"/>
              </a:rPr>
              <a:t>Révolution </a:t>
            </a:r>
            <a:r>
              <a:rPr sz="4000" dirty="0">
                <a:solidFill>
                  <a:srgbClr val="D93E2B"/>
                </a:solidFill>
                <a:latin typeface="Avenir Light"/>
                <a:cs typeface="Avenir Light"/>
              </a:rPr>
              <a:t>numérique et styles de vie</a:t>
            </a:r>
          </a:p>
        </p:txBody>
      </p:sp>
    </p:spTree>
    <p:extLst>
      <p:ext uri="{BB962C8B-B14F-4D97-AF65-F5344CB8AC3E}">
        <p14:creationId xmlns:p14="http://schemas.microsoft.com/office/powerpoint/2010/main" val="332218675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smtClean="0">
                <a:solidFill>
                  <a:srgbClr val="FF0000"/>
                </a:solidFill>
                <a:latin typeface="Avenir Light"/>
                <a:cs typeface="Avenir Light"/>
              </a:rPr>
              <a:t>TV et </a:t>
            </a:r>
            <a:r>
              <a:rPr lang="fr-FR" sz="4000" dirty="0" err="1" smtClean="0">
                <a:solidFill>
                  <a:srgbClr val="FF0000"/>
                </a:solidFill>
                <a:latin typeface="Avenir Light"/>
                <a:cs typeface="Avenir Light"/>
              </a:rPr>
              <a:t>Twitter</a:t>
            </a:r>
            <a:r>
              <a:rPr lang="fr-FR" sz="4000" dirty="0" smtClean="0">
                <a:solidFill>
                  <a:srgbClr val="FF0000"/>
                </a:solidFill>
                <a:latin typeface="Avenir Light"/>
                <a:cs typeface="Avenir Light"/>
              </a:rPr>
              <a:t> : </a:t>
            </a:r>
            <a:br>
              <a:rPr lang="fr-FR" sz="4000" dirty="0" smtClean="0">
                <a:solidFill>
                  <a:srgbClr val="FF0000"/>
                </a:solidFill>
                <a:latin typeface="Avenir Light"/>
                <a:cs typeface="Avenir Light"/>
              </a:rPr>
            </a:br>
            <a:r>
              <a:rPr lang="fr-FR" sz="4000" dirty="0" smtClean="0">
                <a:solidFill>
                  <a:srgbClr val="FF0000"/>
                </a:solidFill>
                <a:latin typeface="Avenir Light"/>
                <a:cs typeface="Avenir Light"/>
              </a:rPr>
              <a:t>un couple déjà bien ancré</a:t>
            </a:r>
            <a:endParaRPr lang="fr-FR" sz="4000" dirty="0">
              <a:solidFill>
                <a:srgbClr val="FF0000"/>
              </a:solidFill>
              <a:latin typeface="Avenir Light"/>
              <a:cs typeface="Avenir Light"/>
            </a:endParaRPr>
          </a:p>
        </p:txBody>
      </p:sp>
      <p:sp>
        <p:nvSpPr>
          <p:cNvPr id="3" name="Espace réservé du contenu 2"/>
          <p:cNvSpPr>
            <a:spLocks noGrp="1"/>
          </p:cNvSpPr>
          <p:nvPr>
            <p:ph idx="1"/>
          </p:nvPr>
        </p:nvSpPr>
        <p:spPr/>
        <p:txBody>
          <a:bodyPr>
            <a:normAutofit/>
          </a:bodyPr>
          <a:lstStyle/>
          <a:p>
            <a:pPr marL="0" indent="0">
              <a:buNone/>
            </a:pPr>
            <a:r>
              <a:rPr lang="fr-FR" sz="1600" dirty="0" smtClean="0">
                <a:latin typeface="Copperplate Light"/>
                <a:cs typeface="Copperplate Light"/>
              </a:rPr>
              <a:t>D’après l’</a:t>
            </a:r>
            <a:r>
              <a:rPr lang="fr-FR" sz="1600" dirty="0" err="1" smtClean="0">
                <a:latin typeface="Copperplate Light"/>
                <a:cs typeface="Copperplate Light"/>
              </a:rPr>
              <a:t>Intitut</a:t>
            </a:r>
            <a:r>
              <a:rPr lang="fr-FR" sz="1600" dirty="0" smtClean="0">
                <a:latin typeface="Copperplate Light"/>
                <a:cs typeface="Copperplate Light"/>
              </a:rPr>
              <a:t> </a:t>
            </a:r>
            <a:r>
              <a:rPr lang="fr-FR" sz="1600" dirty="0">
                <a:latin typeface="Copperplate Light"/>
                <a:cs typeface="Copperplate Light"/>
              </a:rPr>
              <a:t>Nielsen </a:t>
            </a:r>
            <a:r>
              <a:rPr lang="fr-FR" sz="1600" dirty="0" smtClean="0">
                <a:latin typeface="Copperplate Light"/>
                <a:cs typeface="Copperplate Light"/>
              </a:rPr>
              <a:t>1</a:t>
            </a:r>
            <a:r>
              <a:rPr lang="fr-FR" sz="1600" dirty="0">
                <a:latin typeface="Copperplate Light"/>
                <a:cs typeface="Copperplate Light"/>
              </a:rPr>
              <a:t>/3 des utilisateurs actifs de </a:t>
            </a:r>
            <a:r>
              <a:rPr lang="fr-FR" sz="1600" dirty="0" err="1" smtClean="0">
                <a:latin typeface="Copperplate Light"/>
                <a:cs typeface="Copperplate Light"/>
              </a:rPr>
              <a:t>Twitter</a:t>
            </a:r>
            <a:r>
              <a:rPr lang="fr-FR" sz="1600" dirty="0" smtClean="0">
                <a:latin typeface="Copperplate Light"/>
                <a:cs typeface="Copperplate Light"/>
              </a:rPr>
              <a:t>,  </a:t>
            </a:r>
            <a:r>
              <a:rPr lang="fr-FR" sz="1600" dirty="0" err="1" smtClean="0">
                <a:latin typeface="Copperplate Light"/>
                <a:cs typeface="Copperplate Light"/>
              </a:rPr>
              <a:t>tweetent</a:t>
            </a:r>
            <a:r>
              <a:rPr lang="fr-FR" sz="1600" dirty="0" smtClean="0">
                <a:latin typeface="Copperplate Light"/>
                <a:cs typeface="Copperplate Light"/>
              </a:rPr>
              <a:t> </a:t>
            </a:r>
            <a:r>
              <a:rPr lang="fr-FR" sz="1600" dirty="0">
                <a:latin typeface="Copperplate Light"/>
                <a:cs typeface="Copperplate Light"/>
              </a:rPr>
              <a:t>sur </a:t>
            </a:r>
            <a:r>
              <a:rPr lang="fr-FR" sz="1600" dirty="0" smtClean="0">
                <a:latin typeface="Copperplate Light"/>
                <a:cs typeface="Copperplate Light"/>
              </a:rPr>
              <a:t>la TV </a:t>
            </a:r>
          </a:p>
          <a:p>
            <a:pPr marL="0" indent="0">
              <a:buNone/>
            </a:pPr>
            <a:r>
              <a:rPr lang="fr-FR" sz="1600" dirty="0" smtClean="0">
                <a:latin typeface="Copperplate Light"/>
                <a:cs typeface="Copperplate Light"/>
              </a:rPr>
              <a:t>Cette </a:t>
            </a:r>
            <a:r>
              <a:rPr lang="fr-FR" sz="1600" dirty="0">
                <a:latin typeface="Copperplate Light"/>
                <a:cs typeface="Copperplate Light"/>
              </a:rPr>
              <a:t>pratique d'avoir </a:t>
            </a:r>
            <a:r>
              <a:rPr lang="fr-FR" sz="1600" dirty="0" smtClean="0">
                <a:latin typeface="Copperplate Light"/>
                <a:cs typeface="Copperplate Light"/>
              </a:rPr>
              <a:t>des </a:t>
            </a:r>
            <a:r>
              <a:rPr lang="fr-FR" sz="1600" dirty="0" err="1" smtClean="0">
                <a:latin typeface="Copperplate Light"/>
                <a:cs typeface="Copperplate Light"/>
              </a:rPr>
              <a:t>hashtags</a:t>
            </a:r>
            <a:r>
              <a:rPr lang="fr-FR" sz="1600" dirty="0" smtClean="0">
                <a:latin typeface="Copperplate Light"/>
                <a:cs typeface="Copperplate Light"/>
              </a:rPr>
              <a:t> </a:t>
            </a:r>
            <a:r>
              <a:rPr lang="fr-FR" sz="1600" dirty="0">
                <a:latin typeface="Copperplate Light"/>
                <a:cs typeface="Copperplate Light"/>
              </a:rPr>
              <a:t>spécifiques </a:t>
            </a:r>
            <a:r>
              <a:rPr lang="fr-FR" sz="1600" dirty="0" smtClean="0">
                <a:latin typeface="Copperplate Light"/>
                <a:cs typeface="Copperplate Light"/>
              </a:rPr>
              <a:t>au </a:t>
            </a:r>
            <a:r>
              <a:rPr lang="fr-FR" sz="1600" dirty="0">
                <a:latin typeface="Copperplate Light"/>
                <a:cs typeface="Copperplate Light"/>
              </a:rPr>
              <a:t>cours des émissions de télévision est devenu si </a:t>
            </a:r>
            <a:r>
              <a:rPr lang="fr-FR" sz="1600" dirty="0" smtClean="0">
                <a:latin typeface="Copperplate Light"/>
                <a:cs typeface="Copperplate Light"/>
              </a:rPr>
              <a:t>important et populaire </a:t>
            </a:r>
            <a:r>
              <a:rPr lang="fr-FR" sz="1600" dirty="0">
                <a:latin typeface="Copperplate Light"/>
                <a:cs typeface="Copperplate Light"/>
              </a:rPr>
              <a:t>que </a:t>
            </a:r>
            <a:r>
              <a:rPr lang="fr-FR" sz="1600" dirty="0" err="1">
                <a:latin typeface="Copperplate Light"/>
                <a:cs typeface="Copperplate Light"/>
              </a:rPr>
              <a:t>Twitter</a:t>
            </a:r>
            <a:r>
              <a:rPr lang="fr-FR" sz="1600" dirty="0">
                <a:latin typeface="Copperplate Light"/>
                <a:cs typeface="Copperplate Light"/>
              </a:rPr>
              <a:t> a </a:t>
            </a:r>
            <a:r>
              <a:rPr lang="fr-FR" sz="1600" dirty="0" smtClean="0">
                <a:latin typeface="Copperplate Light"/>
                <a:cs typeface="Copperplate Light"/>
              </a:rPr>
              <a:t>conçu un </a:t>
            </a:r>
            <a:r>
              <a:rPr lang="fr-FR" sz="1600" dirty="0">
                <a:latin typeface="Copperplate Light"/>
                <a:cs typeface="Copperplate Light"/>
              </a:rPr>
              <a:t>guide </a:t>
            </a:r>
            <a:r>
              <a:rPr lang="fr-FR" sz="1600" dirty="0" smtClean="0">
                <a:latin typeface="Copperplate Light"/>
                <a:cs typeface="Copperplate Light"/>
              </a:rPr>
              <a:t>entièrement destiné </a:t>
            </a:r>
            <a:r>
              <a:rPr lang="fr-FR" sz="1600" dirty="0">
                <a:latin typeface="Copperplate Light"/>
                <a:cs typeface="Copperplate Light"/>
              </a:rPr>
              <a:t>à aider </a:t>
            </a:r>
            <a:r>
              <a:rPr lang="fr-FR" sz="1600" dirty="0" smtClean="0">
                <a:latin typeface="Copperplate Light"/>
                <a:cs typeface="Copperplate Light"/>
              </a:rPr>
              <a:t>les </a:t>
            </a:r>
            <a:r>
              <a:rPr lang="fr-FR" sz="1600" dirty="0">
                <a:latin typeface="Copperplate Light"/>
                <a:cs typeface="Copperplate Light"/>
              </a:rPr>
              <a:t>réseaux de télévision </a:t>
            </a:r>
            <a:r>
              <a:rPr lang="fr-FR" sz="1600" dirty="0" smtClean="0">
                <a:latin typeface="Copperplate Light"/>
                <a:cs typeface="Copperplate Light"/>
              </a:rPr>
              <a:t>pour mener avec succès une </a:t>
            </a:r>
            <a:r>
              <a:rPr lang="fr-FR" sz="1600" dirty="0">
                <a:latin typeface="Copperplate Light"/>
                <a:cs typeface="Copperplate Light"/>
              </a:rPr>
              <a:t>campagne de </a:t>
            </a:r>
            <a:r>
              <a:rPr lang="fr-FR" sz="1600" dirty="0" err="1" smtClean="0">
                <a:latin typeface="Copperplate Light"/>
                <a:cs typeface="Copperplate Light"/>
              </a:rPr>
              <a:t>hashtags</a:t>
            </a:r>
            <a:r>
              <a:rPr lang="fr-FR" sz="1600" dirty="0" smtClean="0"/>
              <a:t>.</a:t>
            </a:r>
            <a:endParaRPr lang="fr-FR" sz="1600" dirty="0"/>
          </a:p>
        </p:txBody>
      </p:sp>
    </p:spTree>
    <p:extLst>
      <p:ext uri="{BB962C8B-B14F-4D97-AF65-F5344CB8AC3E}">
        <p14:creationId xmlns:p14="http://schemas.microsoft.com/office/powerpoint/2010/main" val="376528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357187" y="2911078"/>
            <a:ext cx="5464969" cy="1696641"/>
          </a:xfrm>
          <a:prstGeom prst="rect">
            <a:avLst/>
          </a:prstGeom>
        </p:spPr>
        <p:txBody>
          <a:bodyPr>
            <a:noAutofit/>
          </a:bodyPr>
          <a:lstStyle/>
          <a:p>
            <a:pPr lvl="0"/>
            <a:r>
              <a:rPr lang="fr-FR" sz="4000" dirty="0">
                <a:solidFill>
                  <a:srgbClr val="FF0000"/>
                </a:solidFill>
                <a:latin typeface="Avenir Light"/>
                <a:cs typeface="Avenir Light"/>
              </a:rPr>
              <a:t>5</a:t>
            </a:r>
            <a:r>
              <a:rPr lang="fr-FR" sz="4000" dirty="0" smtClean="0">
                <a:solidFill>
                  <a:srgbClr val="FF0000"/>
                </a:solidFill>
                <a:latin typeface="Avenir Light"/>
                <a:cs typeface="Avenir Light"/>
              </a:rPr>
              <a:t>/ Franchise et  marketing multicanaux</a:t>
            </a:r>
            <a:endParaRPr sz="4000" dirty="0">
              <a:solidFill>
                <a:srgbClr val="FF0000"/>
              </a:solidFill>
              <a:latin typeface="Avenir Light"/>
              <a:cs typeface="Avenir Light"/>
            </a:endParaRPr>
          </a:p>
        </p:txBody>
      </p:sp>
      <p:sp>
        <p:nvSpPr>
          <p:cNvPr id="113" name="Shape 113"/>
          <p:cNvSpPr>
            <a:spLocks noGrp="1"/>
          </p:cNvSpPr>
          <p:nvPr>
            <p:ph type="body" idx="1"/>
          </p:nvPr>
        </p:nvSpPr>
        <p:spPr>
          <a:prstGeom prst="rect">
            <a:avLst/>
          </a:prstGeom>
        </p:spPr>
        <p:txBody>
          <a:bodyPr>
            <a:normAutofit/>
          </a:bodyPr>
          <a:lstStyle/>
          <a:p>
            <a:pPr lvl="0"/>
            <a:r>
              <a:rPr lang="fr-FR" sz="2800" dirty="0" smtClean="0"/>
              <a:t>Une évolution incontournable pour la Franchise</a:t>
            </a:r>
            <a:endParaRPr sz="2800" dirty="0"/>
          </a:p>
        </p:txBody>
      </p:sp>
    </p:spTree>
    <p:extLst>
      <p:ext uri="{BB962C8B-B14F-4D97-AF65-F5344CB8AC3E}">
        <p14:creationId xmlns:p14="http://schemas.microsoft.com/office/powerpoint/2010/main" val="24654361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latin typeface="Avenir Light"/>
                <a:cs typeface="Avenir Light"/>
              </a:rPr>
              <a:t>Pourquoi le multi canaux est-il favorable à la Franchise ?</a:t>
            </a:r>
            <a:endParaRPr lang="fr-FR" dirty="0">
              <a:solidFill>
                <a:srgbClr val="FF0000"/>
              </a:solidFill>
              <a:latin typeface="Avenir Light"/>
              <a:cs typeface="Avenir Light"/>
            </a:endParaRPr>
          </a:p>
        </p:txBody>
      </p:sp>
      <p:sp>
        <p:nvSpPr>
          <p:cNvPr id="3" name="Espace réservé du contenu 2"/>
          <p:cNvSpPr>
            <a:spLocks noGrp="1"/>
          </p:cNvSpPr>
          <p:nvPr>
            <p:ph idx="1"/>
          </p:nvPr>
        </p:nvSpPr>
        <p:spPr/>
        <p:txBody>
          <a:bodyPr>
            <a:normAutofit/>
          </a:bodyPr>
          <a:lstStyle/>
          <a:p>
            <a:pPr marL="0" indent="0">
              <a:buNone/>
            </a:pPr>
            <a:r>
              <a:rPr lang="fr-FR" sz="1600" dirty="0" smtClean="0">
                <a:latin typeface="Copperplate Light"/>
                <a:cs typeface="Copperplate Light"/>
              </a:rPr>
              <a:t>3 raisons essentielles :</a:t>
            </a:r>
          </a:p>
          <a:p>
            <a:pPr marL="0" indent="0">
              <a:buNone/>
            </a:pPr>
            <a:r>
              <a:rPr lang="fr-FR" sz="1600" dirty="0" smtClean="0">
                <a:latin typeface="Copperplate Light"/>
                <a:cs typeface="Copperplate Light"/>
              </a:rPr>
              <a:t>1/ Un réseau bien organisé permet de mettre en place une Meilleure </a:t>
            </a:r>
            <a:r>
              <a:rPr lang="fr-FR" sz="1600" dirty="0">
                <a:latin typeface="Copperplate Light"/>
                <a:cs typeface="Copperplate Light"/>
              </a:rPr>
              <a:t>veille technologique</a:t>
            </a:r>
            <a:r>
              <a:rPr lang="fr-FR" sz="1600" dirty="0" smtClean="0">
                <a:latin typeface="Copperplate Light"/>
                <a:cs typeface="Copperplate Light"/>
              </a:rPr>
              <a:t>, indispensable compte tenu de la vitesse de prolifération des nouveaux medias </a:t>
            </a:r>
          </a:p>
          <a:p>
            <a:pPr marL="0" indent="0">
              <a:buNone/>
            </a:pPr>
            <a:r>
              <a:rPr lang="fr-FR" sz="1600" dirty="0" smtClean="0">
                <a:latin typeface="Copperplate Light"/>
                <a:cs typeface="Copperplate Light"/>
              </a:rPr>
              <a:t>2/ Il offre la capacité </a:t>
            </a:r>
            <a:r>
              <a:rPr lang="fr-FR" sz="1600" dirty="0">
                <a:latin typeface="Copperplate Light"/>
                <a:cs typeface="Copperplate Light"/>
              </a:rPr>
              <a:t>financière </a:t>
            </a:r>
            <a:r>
              <a:rPr lang="fr-FR" sz="1600" dirty="0" smtClean="0">
                <a:latin typeface="Copperplate Light"/>
                <a:cs typeface="Copperplate Light"/>
              </a:rPr>
              <a:t>nécessaire pour </a:t>
            </a:r>
            <a:r>
              <a:rPr lang="fr-FR" sz="1600" dirty="0">
                <a:latin typeface="Copperplate Light"/>
                <a:cs typeface="Copperplate Light"/>
              </a:rPr>
              <a:t>s’inscrire sur différents canaux, </a:t>
            </a:r>
            <a:r>
              <a:rPr lang="fr-FR" sz="1600" dirty="0" smtClean="0">
                <a:latin typeface="Copperplate Light"/>
                <a:cs typeface="Copperplate Light"/>
              </a:rPr>
              <a:t>et permet la mise en place d’une réflexion indispensable au choix des « bons » medias au bons moments, car le multi canal peut s’avérer très onéreux s’il n’est pas exploité de manière judicieuse (tous azimuts par exemple)</a:t>
            </a:r>
          </a:p>
          <a:p>
            <a:pPr marL="0" indent="0">
              <a:buNone/>
            </a:pPr>
            <a:r>
              <a:rPr lang="fr-FR" sz="1600" dirty="0" smtClean="0">
                <a:latin typeface="Copperplate Light"/>
                <a:cs typeface="Copperplate Light"/>
              </a:rPr>
              <a:t>3/ Il est le Garant </a:t>
            </a:r>
            <a:r>
              <a:rPr lang="fr-FR" sz="1600" dirty="0">
                <a:latin typeface="Copperplate Light"/>
                <a:cs typeface="Copperplate Light"/>
              </a:rPr>
              <a:t>d’un positionnement plus clair et plus </a:t>
            </a:r>
            <a:r>
              <a:rPr lang="fr-FR" sz="1600" dirty="0" smtClean="0">
                <a:latin typeface="Copperplate Light"/>
                <a:cs typeface="Copperplate Light"/>
              </a:rPr>
              <a:t>homogène, qualités historiques de la Franchise, mais qui se révèlent aujourd’hui extrêmement importantes dans le cadre d’une stratégie multi canaux. qui demande rigueur et précision</a:t>
            </a:r>
          </a:p>
          <a:p>
            <a:pPr marL="0" indent="0">
              <a:buNone/>
            </a:pPr>
            <a:endParaRPr lang="fr-FR" sz="2800" dirty="0">
              <a:latin typeface="Copperplate Light"/>
              <a:cs typeface="Copperplate Light"/>
            </a:endParaRPr>
          </a:p>
        </p:txBody>
      </p:sp>
    </p:spTree>
    <p:extLst>
      <p:ext uri="{BB962C8B-B14F-4D97-AF65-F5344CB8AC3E}">
        <p14:creationId xmlns:p14="http://schemas.microsoft.com/office/powerpoint/2010/main" val="2225128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latin typeface="Avenir Light"/>
                <a:cs typeface="Avenir Light"/>
              </a:rPr>
              <a:t>Ce que nous proposons aux membres du Cèdre</a:t>
            </a:r>
            <a:endParaRPr lang="fr-FR" dirty="0">
              <a:solidFill>
                <a:srgbClr val="FF0000"/>
              </a:solidFill>
              <a:latin typeface="Avenir Light"/>
              <a:cs typeface="Avenir Light"/>
            </a:endParaRPr>
          </a:p>
        </p:txBody>
      </p:sp>
      <p:sp>
        <p:nvSpPr>
          <p:cNvPr id="3" name="Espace réservé du contenu 2"/>
          <p:cNvSpPr>
            <a:spLocks noGrp="1"/>
          </p:cNvSpPr>
          <p:nvPr>
            <p:ph idx="1"/>
          </p:nvPr>
        </p:nvSpPr>
        <p:spPr/>
        <p:txBody>
          <a:bodyPr>
            <a:noAutofit/>
          </a:bodyPr>
          <a:lstStyle/>
          <a:p>
            <a:r>
              <a:rPr lang="fr-FR" sz="1600" dirty="0" smtClean="0">
                <a:latin typeface="Copperplate Light"/>
                <a:cs typeface="Copperplate Light"/>
              </a:rPr>
              <a:t>Ce que nous proposons, dans le cadre du CEDRE</a:t>
            </a:r>
          </a:p>
          <a:p>
            <a:pPr lvl="1"/>
            <a:r>
              <a:rPr lang="fr-FR" sz="1400" dirty="0">
                <a:latin typeface="Copperplate Light"/>
                <a:cs typeface="Copperplate Light"/>
              </a:rPr>
              <a:t>L’idée </a:t>
            </a:r>
            <a:r>
              <a:rPr lang="fr-FR" sz="1400" dirty="0" smtClean="0">
                <a:latin typeface="Copperplate Light"/>
                <a:cs typeface="Copperplate Light"/>
              </a:rPr>
              <a:t>majeure : Procurer </a:t>
            </a:r>
            <a:r>
              <a:rPr lang="fr-FR" sz="1400" dirty="0">
                <a:latin typeface="Copperplate Light"/>
                <a:cs typeface="Copperplate Light"/>
              </a:rPr>
              <a:t>aux membres du Cèdre « une longueur d’avance » en matière de marketing </a:t>
            </a:r>
            <a:r>
              <a:rPr lang="fr-FR" sz="1400" dirty="0" err="1">
                <a:latin typeface="Copperplate Light"/>
                <a:cs typeface="Copperplate Light"/>
              </a:rPr>
              <a:t>multi-canaux</a:t>
            </a:r>
            <a:endParaRPr lang="fr-FR" sz="1400" dirty="0">
              <a:latin typeface="Copperplate Light"/>
              <a:cs typeface="Copperplate Light"/>
            </a:endParaRPr>
          </a:p>
          <a:p>
            <a:pPr lvl="1"/>
            <a:r>
              <a:rPr lang="fr-FR" sz="1400" dirty="0" smtClean="0">
                <a:latin typeface="Copperplate Light"/>
                <a:cs typeface="Copperplate Light"/>
              </a:rPr>
              <a:t>Concrètement :</a:t>
            </a:r>
          </a:p>
          <a:p>
            <a:pPr lvl="1"/>
            <a:r>
              <a:rPr lang="fr-FR" sz="1400" dirty="0" smtClean="0">
                <a:latin typeface="Copperplate Light"/>
                <a:cs typeface="Copperplate Light"/>
              </a:rPr>
              <a:t>L’ouverture d’une réflexion en commun avec les franchiseurs qui le souhaitent sous forme d’un </a:t>
            </a:r>
            <a:r>
              <a:rPr lang="fr-FR" sz="1400" dirty="0" err="1" smtClean="0">
                <a:latin typeface="Copperplate Light"/>
                <a:cs typeface="Copperplate Light"/>
              </a:rPr>
              <a:t>think</a:t>
            </a:r>
            <a:r>
              <a:rPr lang="fr-FR" sz="1400" dirty="0">
                <a:latin typeface="Copperplate Light"/>
                <a:cs typeface="Copperplate Light"/>
              </a:rPr>
              <a:t>-</a:t>
            </a:r>
            <a:r>
              <a:rPr lang="fr-FR" sz="1400" dirty="0" smtClean="0">
                <a:latin typeface="Copperplate Light"/>
                <a:cs typeface="Copperplate Light"/>
              </a:rPr>
              <a:t>tank que nous animerions</a:t>
            </a:r>
          </a:p>
          <a:p>
            <a:pPr lvl="1"/>
            <a:r>
              <a:rPr lang="fr-FR" sz="1400" dirty="0" smtClean="0">
                <a:latin typeface="Copperplate Light"/>
                <a:cs typeface="Copperplate Light"/>
              </a:rPr>
              <a:t>Objectifs : </a:t>
            </a:r>
          </a:p>
          <a:p>
            <a:pPr lvl="1"/>
            <a:r>
              <a:rPr lang="fr-FR" sz="1400" dirty="0" smtClean="0">
                <a:latin typeface="Copperplate Light"/>
                <a:cs typeface="Copperplate Light"/>
              </a:rPr>
              <a:t>Mutualiser </a:t>
            </a:r>
            <a:r>
              <a:rPr lang="fr-FR" sz="1400" dirty="0">
                <a:latin typeface="Copperplate Light"/>
                <a:cs typeface="Copperplate Light"/>
              </a:rPr>
              <a:t>et croiser des </a:t>
            </a:r>
            <a:r>
              <a:rPr lang="fr-FR" sz="1400" dirty="0" smtClean="0">
                <a:latin typeface="Copperplate Light"/>
                <a:cs typeface="Copperplate Light"/>
              </a:rPr>
              <a:t>informations issues des différentes entreprises membres du Cèdre</a:t>
            </a:r>
            <a:endParaRPr lang="fr-FR" sz="1400" dirty="0">
              <a:latin typeface="Copperplate Light"/>
              <a:cs typeface="Copperplate Light"/>
            </a:endParaRPr>
          </a:p>
          <a:p>
            <a:pPr lvl="1"/>
            <a:r>
              <a:rPr lang="fr-FR" sz="1400" dirty="0" smtClean="0">
                <a:latin typeface="Copperplate Light"/>
                <a:cs typeface="Copperplate Light"/>
              </a:rPr>
              <a:t>Créer une véritable plate forme d’informations réservée aux membres du Cèdre à partir de ces informations croisées avec les données socioculturelles issues des études de styles de vie  </a:t>
            </a:r>
          </a:p>
          <a:p>
            <a:pPr lvl="1"/>
            <a:r>
              <a:rPr lang="fr-FR" sz="1400" dirty="0">
                <a:latin typeface="Copperplate Light"/>
                <a:cs typeface="Copperplate Light"/>
              </a:rPr>
              <a:t>Mettre en place une cellule de conseil pour la conception de campagnes multi </a:t>
            </a:r>
            <a:r>
              <a:rPr lang="fr-FR" sz="1400" dirty="0" smtClean="0">
                <a:latin typeface="Copperplate Light"/>
                <a:cs typeface="Copperplate Light"/>
              </a:rPr>
              <a:t>canaux</a:t>
            </a:r>
            <a:endParaRPr lang="fr-FR" sz="1400" dirty="0">
              <a:latin typeface="Copperplate Light"/>
              <a:cs typeface="Copperplate Light"/>
            </a:endParaRPr>
          </a:p>
          <a:p>
            <a:pPr lvl="1"/>
            <a:r>
              <a:rPr lang="fr-FR" sz="1400" dirty="0" smtClean="0">
                <a:latin typeface="Copperplate Light"/>
                <a:cs typeface="Copperplate Light"/>
              </a:rPr>
              <a:t>Concevoir des actions multicanaux spécifiques pour les adhérents du Cèdre</a:t>
            </a:r>
          </a:p>
        </p:txBody>
      </p:sp>
    </p:spTree>
    <p:extLst>
      <p:ext uri="{BB962C8B-B14F-4D97-AF65-F5344CB8AC3E}">
        <p14:creationId xmlns:p14="http://schemas.microsoft.com/office/powerpoint/2010/main" val="321518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solidFill>
                  <a:srgbClr val="FF0000"/>
                </a:solidFill>
                <a:latin typeface="Avenir Light"/>
                <a:cs typeface="Avenir Light"/>
              </a:rPr>
              <a:t>La rencontre du socioculturel </a:t>
            </a:r>
            <a:br>
              <a:rPr lang="fr-FR" dirty="0" smtClean="0">
                <a:solidFill>
                  <a:srgbClr val="FF0000"/>
                </a:solidFill>
                <a:latin typeface="Avenir Light"/>
                <a:cs typeface="Avenir Light"/>
              </a:rPr>
            </a:br>
            <a:r>
              <a:rPr lang="fr-FR" dirty="0" smtClean="0">
                <a:solidFill>
                  <a:srgbClr val="FF0000"/>
                </a:solidFill>
                <a:latin typeface="Avenir Light"/>
                <a:cs typeface="Avenir Light"/>
              </a:rPr>
              <a:t>et des « nouvelles technologies »</a:t>
            </a:r>
            <a:endParaRPr lang="fr-FR" dirty="0">
              <a:solidFill>
                <a:srgbClr val="FF0000"/>
              </a:solidFill>
              <a:latin typeface="Avenir Light"/>
              <a:cs typeface="Avenir Light"/>
            </a:endParaRPr>
          </a:p>
        </p:txBody>
      </p:sp>
      <p:sp>
        <p:nvSpPr>
          <p:cNvPr id="5" name="Espace réservé du contenu 4"/>
          <p:cNvSpPr>
            <a:spLocks noGrp="1"/>
          </p:cNvSpPr>
          <p:nvPr>
            <p:ph idx="1"/>
          </p:nvPr>
        </p:nvSpPr>
        <p:spPr/>
        <p:txBody>
          <a:bodyPr>
            <a:normAutofit fontScale="40000" lnSpcReduction="20000"/>
          </a:bodyPr>
          <a:lstStyle/>
          <a:p>
            <a:pPr marL="0" indent="0">
              <a:lnSpc>
                <a:spcPct val="120000"/>
              </a:lnSpc>
              <a:buNone/>
            </a:pPr>
            <a:r>
              <a:rPr lang="fr-FR" dirty="0" smtClean="0">
                <a:latin typeface="Copperplate Light"/>
                <a:cs typeface="Copperplate Light"/>
              </a:rPr>
              <a:t>Le CCA a été précurseur dans l’idée non seulement d’une société mosaïque mais de l’individu caméléon, polymorphe, multi-facettes.</a:t>
            </a:r>
          </a:p>
          <a:p>
            <a:pPr marL="0" indent="0">
              <a:lnSpc>
                <a:spcPct val="120000"/>
              </a:lnSpc>
              <a:buNone/>
            </a:pPr>
            <a:r>
              <a:rPr lang="fr-FR" dirty="0" smtClean="0">
                <a:latin typeface="Copperplate Light"/>
                <a:cs typeface="Copperplate Light"/>
              </a:rPr>
              <a:t>Nous avons été parmi les premiers à considérer qu’il était tout à fait insuffisant de considérer un individu exclusivement au travers de critères sociodémographiques</a:t>
            </a:r>
          </a:p>
          <a:p>
            <a:pPr marL="0" indent="0">
              <a:lnSpc>
                <a:spcPct val="120000"/>
              </a:lnSpc>
              <a:buNone/>
            </a:pPr>
            <a:endParaRPr lang="fr-FR" dirty="0" smtClean="0">
              <a:latin typeface="Copperplate Light"/>
              <a:cs typeface="Copperplate Light"/>
            </a:endParaRPr>
          </a:p>
          <a:p>
            <a:pPr marL="0" indent="0">
              <a:lnSpc>
                <a:spcPct val="120000"/>
              </a:lnSpc>
              <a:buNone/>
            </a:pPr>
            <a:r>
              <a:rPr lang="fr-FR" dirty="0" smtClean="0">
                <a:latin typeface="Copperplate Light"/>
                <a:cs typeface="Copperplate Light"/>
              </a:rPr>
              <a:t>Nous n’avons cessé de conseiller à nos clients d’être attentifs à cette pluralité, présente chez un même individu, de la prendre en compte dans l’élaboration de leurs stratégies marketing et de communication, et les études dites de Styles de Vie que nous poursuivons depuis maintenant une trentaine d’année, prennent aujourd’hui une importance et une dimension nouvelles avec l’apparition des nouveaux outils d’information et de communication</a:t>
            </a:r>
          </a:p>
          <a:p>
            <a:pPr marL="0" indent="0">
              <a:lnSpc>
                <a:spcPct val="120000"/>
              </a:lnSpc>
              <a:buNone/>
            </a:pPr>
            <a:endParaRPr lang="fr-FR" dirty="0" smtClean="0">
              <a:latin typeface="Copperplate Light"/>
              <a:cs typeface="Copperplate Light"/>
            </a:endParaRPr>
          </a:p>
          <a:p>
            <a:pPr marL="0" indent="0">
              <a:lnSpc>
                <a:spcPct val="120000"/>
              </a:lnSpc>
              <a:buNone/>
            </a:pPr>
            <a:r>
              <a:rPr lang="fr-FR" dirty="0" smtClean="0">
                <a:latin typeface="Copperplate Light"/>
                <a:cs typeface="Copperplate Light"/>
              </a:rPr>
              <a:t>Nous disposons en effet d’une banque de données sociologique unique en France, issue de ces études menées chaque année auprès de 15.000 individus, et qui portent sur la plupart des registres de leur vie.</a:t>
            </a:r>
          </a:p>
          <a:p>
            <a:pPr marL="0" indent="0">
              <a:lnSpc>
                <a:spcPct val="120000"/>
              </a:lnSpc>
              <a:buNone/>
            </a:pPr>
            <a:endParaRPr lang="fr-FR" dirty="0" smtClean="0">
              <a:latin typeface="Copperplate Light"/>
              <a:cs typeface="Copperplate Light"/>
            </a:endParaRPr>
          </a:p>
          <a:p>
            <a:pPr marL="0" indent="0">
              <a:lnSpc>
                <a:spcPct val="120000"/>
              </a:lnSpc>
              <a:buNone/>
            </a:pPr>
            <a:r>
              <a:rPr lang="fr-FR" dirty="0" smtClean="0">
                <a:latin typeface="Copperplate Light"/>
                <a:cs typeface="Copperplate Light"/>
              </a:rPr>
              <a:t>Ces informations vont être primordiales dans l’élaboration de stratégies multicanaux permettant un  ciblage qualitatif beaucoup plus pertinent et donc contribuant à un choix et une utilisation beaucoup plus efficaces des outils et modes de commercialisation et de communication</a:t>
            </a:r>
            <a:endParaRPr lang="fr-FR" dirty="0">
              <a:latin typeface="Copperplate Light"/>
              <a:cs typeface="Copperplate Light"/>
            </a:endParaRPr>
          </a:p>
        </p:txBody>
      </p:sp>
    </p:spTree>
    <p:extLst>
      <p:ext uri="{BB962C8B-B14F-4D97-AF65-F5344CB8AC3E}">
        <p14:creationId xmlns:p14="http://schemas.microsoft.com/office/powerpoint/2010/main" val="2495767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a:xfrm>
            <a:off x="356698" y="2906613"/>
            <a:ext cx="5670414" cy="1696641"/>
          </a:xfrm>
          <a:prstGeom prst="rect">
            <a:avLst/>
          </a:prstGeom>
        </p:spPr>
        <p:txBody>
          <a:bodyPr>
            <a:normAutofit fontScale="90000"/>
          </a:bodyPr>
          <a:lstStyle>
            <a:lvl1pPr defTabSz="484886">
              <a:spcBef>
                <a:spcPts val="1300"/>
              </a:spcBef>
              <a:defRPr sz="5810"/>
            </a:lvl1pPr>
          </a:lstStyle>
          <a:p>
            <a:pPr lvl="0">
              <a:defRPr sz="1800">
                <a:solidFill>
                  <a:srgbClr val="000000"/>
                </a:solidFill>
              </a:defRPr>
            </a:pPr>
            <a:r>
              <a:rPr lang="fr-FR" sz="4100" dirty="0" smtClean="0">
                <a:solidFill>
                  <a:srgbClr val="D93E2B"/>
                </a:solidFill>
                <a:latin typeface="Avenir Light"/>
                <a:cs typeface="Avenir Light"/>
              </a:rPr>
              <a:t>2/ </a:t>
            </a:r>
            <a:r>
              <a:rPr sz="4100" dirty="0" smtClean="0">
                <a:solidFill>
                  <a:srgbClr val="D93E2B"/>
                </a:solidFill>
                <a:latin typeface="Avenir Light"/>
                <a:cs typeface="Avenir Light"/>
              </a:rPr>
              <a:t>La </a:t>
            </a:r>
            <a:r>
              <a:rPr sz="4100" dirty="0">
                <a:solidFill>
                  <a:srgbClr val="D93E2B"/>
                </a:solidFill>
                <a:latin typeface="Avenir Light"/>
                <a:cs typeface="Avenir Light"/>
              </a:rPr>
              <a:t>révolution numérique, ses différents aspects</a:t>
            </a:r>
          </a:p>
        </p:txBody>
      </p:sp>
    </p:spTree>
    <p:extLst>
      <p:ext uri="{BB962C8B-B14F-4D97-AF65-F5344CB8AC3E}">
        <p14:creationId xmlns:p14="http://schemas.microsoft.com/office/powerpoint/2010/main" val="13476881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p:nvPr/>
        </p:nvSpPr>
        <p:spPr>
          <a:xfrm>
            <a:off x="2981422" y="2089941"/>
            <a:ext cx="3181157" cy="12311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just" defTabSz="457200">
              <a:spcBef>
                <a:spcPts val="500"/>
              </a:spcBef>
              <a:defRPr sz="1200">
                <a:solidFill>
                  <a:srgbClr val="323333"/>
                </a:solidFill>
                <a:latin typeface="Copperplate"/>
                <a:ea typeface="Copperplate"/>
                <a:cs typeface="Copperplate"/>
                <a:sym typeface="Copperplate"/>
              </a:defRPr>
            </a:lvl1pPr>
          </a:lstStyle>
          <a:p>
            <a:pPr>
              <a:defRPr sz="1800">
                <a:solidFill>
                  <a:srgbClr val="000000"/>
                </a:solidFill>
              </a:defRPr>
            </a:pPr>
            <a:r>
              <a:rPr sz="800" dirty="0">
                <a:solidFill>
                  <a:srgbClr val="000000"/>
                </a:solidFill>
              </a:rPr>
              <a:t>C’est la course à la création de données personnelles</a:t>
            </a:r>
          </a:p>
        </p:txBody>
      </p:sp>
      <p:sp>
        <p:nvSpPr>
          <p:cNvPr id="56" name="Shape 56"/>
          <p:cNvSpPr/>
          <p:nvPr/>
        </p:nvSpPr>
        <p:spPr>
          <a:xfrm>
            <a:off x="6045399" y="3712452"/>
            <a:ext cx="2569588" cy="12311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just" defTabSz="457200">
              <a:spcBef>
                <a:spcPts val="500"/>
              </a:spcBef>
              <a:defRPr sz="1200">
                <a:solidFill>
                  <a:srgbClr val="323333"/>
                </a:solidFill>
                <a:latin typeface="Copperplate"/>
                <a:ea typeface="Copperplate"/>
                <a:cs typeface="Copperplate"/>
                <a:sym typeface="Copperplate"/>
              </a:defRPr>
            </a:lvl1pPr>
          </a:lstStyle>
          <a:p>
            <a:pPr>
              <a:defRPr sz="1800">
                <a:solidFill>
                  <a:srgbClr val="000000"/>
                </a:solidFill>
              </a:defRPr>
            </a:pPr>
            <a:r>
              <a:rPr sz="800">
                <a:solidFill>
                  <a:srgbClr val="000000"/>
                </a:solidFill>
              </a:rPr>
              <a:t>la transparence devient une valeur à la mode..</a:t>
            </a:r>
          </a:p>
        </p:txBody>
      </p:sp>
      <p:sp>
        <p:nvSpPr>
          <p:cNvPr id="57" name="Shape 57"/>
          <p:cNvSpPr/>
          <p:nvPr/>
        </p:nvSpPr>
        <p:spPr>
          <a:xfrm>
            <a:off x="5600458" y="5417629"/>
            <a:ext cx="1955393" cy="12311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l" defTabSz="457200">
              <a:defRPr sz="1200">
                <a:solidFill>
                  <a:srgbClr val="323333"/>
                </a:solidFill>
                <a:latin typeface="Copperplate"/>
                <a:ea typeface="Copperplate"/>
                <a:cs typeface="Copperplate"/>
                <a:sym typeface="Copperplate"/>
              </a:defRPr>
            </a:lvl1pPr>
          </a:lstStyle>
          <a:p>
            <a:pPr>
              <a:defRPr sz="1800">
                <a:solidFill>
                  <a:srgbClr val="000000"/>
                </a:solidFill>
              </a:defRPr>
            </a:pPr>
            <a:r>
              <a:rPr sz="800">
                <a:solidFill>
                  <a:srgbClr val="000000"/>
                </a:solidFill>
              </a:rPr>
              <a:t>La guerre des identités</a:t>
            </a:r>
          </a:p>
        </p:txBody>
      </p:sp>
      <p:sp>
        <p:nvSpPr>
          <p:cNvPr id="58" name="Shape 58"/>
          <p:cNvSpPr/>
          <p:nvPr/>
        </p:nvSpPr>
        <p:spPr>
          <a:xfrm>
            <a:off x="2260083" y="5697141"/>
            <a:ext cx="2569588" cy="36933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just" defTabSz="457200">
              <a:spcBef>
                <a:spcPts val="500"/>
              </a:spcBef>
              <a:defRPr sz="1200">
                <a:solidFill>
                  <a:srgbClr val="323333"/>
                </a:solidFill>
                <a:latin typeface="Copperplate"/>
                <a:ea typeface="Copperplate"/>
                <a:cs typeface="Copperplate"/>
                <a:sym typeface="Copperplate"/>
              </a:defRPr>
            </a:lvl1pPr>
          </a:lstStyle>
          <a:p>
            <a:pPr>
              <a:defRPr sz="1800">
                <a:solidFill>
                  <a:srgbClr val="000000"/>
                </a:solidFill>
              </a:defRPr>
            </a:pPr>
            <a:r>
              <a:rPr sz="800" dirty="0">
                <a:solidFill>
                  <a:srgbClr val="000000"/>
                </a:solidFill>
              </a:rPr>
              <a:t> » Je suis une valeur, mon réseau et mon influence sont une source de profit, je travaille donc pour mon </a:t>
            </a:r>
            <a:r>
              <a:rPr sz="800" dirty="0" smtClean="0">
                <a:solidFill>
                  <a:srgbClr val="000000"/>
                </a:solidFill>
              </a:rPr>
              <a:t>profit</a:t>
            </a:r>
            <a:r>
              <a:rPr lang="fr-FR" sz="800" dirty="0" smtClean="0">
                <a:solidFill>
                  <a:srgbClr val="000000"/>
                </a:solidFill>
              </a:rPr>
              <a:t>.</a:t>
            </a:r>
            <a:endParaRPr sz="800" dirty="0">
              <a:solidFill>
                <a:srgbClr val="000000"/>
              </a:solidFill>
            </a:endParaRPr>
          </a:p>
        </p:txBody>
      </p:sp>
      <p:sp>
        <p:nvSpPr>
          <p:cNvPr id="59" name="Shape 59"/>
          <p:cNvSpPr/>
          <p:nvPr/>
        </p:nvSpPr>
        <p:spPr>
          <a:xfrm>
            <a:off x="1063579" y="3557955"/>
            <a:ext cx="2288164" cy="318353"/>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lvl1pPr algn="just" defTabSz="457200">
              <a:spcBef>
                <a:spcPts val="500"/>
              </a:spcBef>
              <a:defRPr sz="1200">
                <a:solidFill>
                  <a:srgbClr val="323333"/>
                </a:solidFill>
                <a:latin typeface="Copperplate"/>
                <a:ea typeface="Copperplate"/>
                <a:cs typeface="Copperplate"/>
                <a:sym typeface="Copperplate"/>
              </a:defRPr>
            </a:lvl1pPr>
          </a:lstStyle>
          <a:p>
            <a:pPr>
              <a:defRPr sz="1800">
                <a:solidFill>
                  <a:srgbClr val="000000"/>
                </a:solidFill>
              </a:defRPr>
            </a:pPr>
            <a:r>
              <a:rPr sz="800">
                <a:solidFill>
                  <a:srgbClr val="000000"/>
                </a:solidFill>
              </a:rPr>
              <a:t>faire matcher un individu avec une offre commerciale,</a:t>
            </a:r>
          </a:p>
        </p:txBody>
      </p:sp>
    </p:spTree>
    <p:extLst>
      <p:ext uri="{BB962C8B-B14F-4D97-AF65-F5344CB8AC3E}">
        <p14:creationId xmlns:p14="http://schemas.microsoft.com/office/powerpoint/2010/main" val="239429327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a:prstGeom prst="rect">
            <a:avLst/>
          </a:prstGeom>
        </p:spPr>
        <p:txBody>
          <a:bodyPr>
            <a:normAutofit/>
          </a:bodyPr>
          <a:lstStyle/>
          <a:p>
            <a:pPr lvl="0">
              <a:defRPr sz="1800">
                <a:solidFill>
                  <a:srgbClr val="000000"/>
                </a:solidFill>
              </a:defRPr>
            </a:pPr>
            <a:r>
              <a:rPr sz="4000" dirty="0">
                <a:solidFill>
                  <a:srgbClr val="D93E2B"/>
                </a:solidFill>
                <a:latin typeface="Avenir Light"/>
                <a:cs typeface="Avenir Light"/>
              </a:rPr>
              <a:t>Track &amp; profil</a:t>
            </a:r>
          </a:p>
        </p:txBody>
      </p:sp>
      <p:sp>
        <p:nvSpPr>
          <p:cNvPr id="62" name="Shape 62"/>
          <p:cNvSpPr>
            <a:spLocks noGrp="1"/>
          </p:cNvSpPr>
          <p:nvPr>
            <p:ph idx="1"/>
          </p:nvPr>
        </p:nvSpPr>
        <p:spPr>
          <a:prstGeom prst="rect">
            <a:avLst/>
          </a:prstGeom>
        </p:spPr>
        <p:txBody>
          <a:bodyPr>
            <a:normAutofit/>
          </a:bodyPr>
          <a:lstStyle/>
          <a:p>
            <a:pPr marR="132155" algn="just" defTabSz="321457">
              <a:spcBef>
                <a:spcPts val="352"/>
              </a:spcBef>
              <a:defRPr sz="1800">
                <a:solidFill>
                  <a:srgbClr val="000000"/>
                </a:solidFill>
              </a:defRPr>
            </a:pPr>
            <a:endParaRPr sz="1600" dirty="0">
              <a:solidFill>
                <a:srgbClr val="323333"/>
              </a:solidFill>
              <a:latin typeface="Copperplate Light"/>
              <a:ea typeface="Copperplate Light"/>
              <a:cs typeface="Copperplate Light"/>
              <a:sym typeface="Copperplate Light"/>
            </a:endParaRPr>
          </a:p>
          <a:p>
            <a:pPr marR="132155" algn="just" defTabSz="321457">
              <a:spcBef>
                <a:spcPts val="352"/>
              </a:spcBef>
              <a:defRPr sz="1800">
                <a:solidFill>
                  <a:srgbClr val="000000"/>
                </a:solidFill>
              </a:defRPr>
            </a:pPr>
            <a:r>
              <a:rPr sz="2400" dirty="0" smtClean="0">
                <a:solidFill>
                  <a:srgbClr val="323333"/>
                </a:solidFill>
                <a:latin typeface="Copperplate Light"/>
                <a:ea typeface="Copperplate Light"/>
                <a:cs typeface="Copperplate Light"/>
                <a:sym typeface="Copperplate Light"/>
              </a:rPr>
              <a:t>vers </a:t>
            </a:r>
            <a:r>
              <a:rPr sz="2400" dirty="0">
                <a:solidFill>
                  <a:srgbClr val="323333"/>
                </a:solidFill>
                <a:latin typeface="Copperplate Light"/>
                <a:ea typeface="Copperplate Light"/>
                <a:cs typeface="Copperplate Light"/>
                <a:sym typeface="Copperplate Light"/>
              </a:rPr>
              <a:t>une tendance d’identification de la personne, de sa personnalité, de sa santé…</a:t>
            </a:r>
          </a:p>
        </p:txBody>
      </p:sp>
    </p:spTree>
    <p:extLst>
      <p:ext uri="{BB962C8B-B14F-4D97-AF65-F5344CB8AC3E}">
        <p14:creationId xmlns:p14="http://schemas.microsoft.com/office/powerpoint/2010/main" val="517354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idx="1"/>
          </p:nvPr>
        </p:nvSpPr>
        <p:spPr>
          <a:prstGeom prst="rect">
            <a:avLst/>
          </a:prstGeom>
        </p:spPr>
        <p:txBody>
          <a:bodyPr>
            <a:normAutofit/>
          </a:bodyPr>
          <a:lstStyle/>
          <a:p>
            <a:pPr marL="0" marR="132155" indent="0" algn="just" defTabSz="321457">
              <a:spcBef>
                <a:spcPts val="352"/>
              </a:spcBef>
              <a:buNone/>
              <a:defRPr sz="1800">
                <a:solidFill>
                  <a:srgbClr val="000000"/>
                </a:solidFill>
              </a:defRPr>
            </a:pPr>
            <a:r>
              <a:rPr sz="1500" dirty="0">
                <a:solidFill>
                  <a:srgbClr val="FF0000"/>
                </a:solidFill>
                <a:latin typeface="Copperplate Light"/>
                <a:ea typeface="Copperplate Light"/>
                <a:cs typeface="Copperplate Light"/>
                <a:sym typeface="Copperplate Light"/>
              </a:rPr>
              <a:t>le monde de la transparence.</a:t>
            </a:r>
          </a:p>
          <a:p>
            <a:pPr marL="0" marR="132155" indent="0" algn="just" defTabSz="321457">
              <a:spcBef>
                <a:spcPts val="352"/>
              </a:spcBef>
              <a:buNone/>
              <a:defRPr sz="1800">
                <a:solidFill>
                  <a:srgbClr val="000000"/>
                </a:solidFill>
              </a:defRPr>
            </a:pPr>
            <a:r>
              <a:rPr sz="2400" dirty="0" smtClean="0">
                <a:solidFill>
                  <a:srgbClr val="323333"/>
                </a:solidFill>
                <a:latin typeface="Copperplate Light"/>
                <a:ea typeface="Copperplate Light"/>
                <a:cs typeface="Copperplate Light"/>
                <a:sym typeface="Copperplate Light"/>
              </a:rPr>
              <a:t>la </a:t>
            </a:r>
            <a:r>
              <a:rPr sz="2400" dirty="0">
                <a:solidFill>
                  <a:srgbClr val="323333"/>
                </a:solidFill>
                <a:latin typeface="Copperplate Light"/>
                <a:ea typeface="Copperplate Light"/>
                <a:cs typeface="Copperplate Light"/>
                <a:sym typeface="Copperplate Light"/>
              </a:rPr>
              <a:t>transparence devient une valeur à la mode.. </a:t>
            </a:r>
            <a:endParaRPr lang="fr-FR" sz="2400" dirty="0" smtClean="0">
              <a:solidFill>
                <a:srgbClr val="323333"/>
              </a:solidFill>
              <a:latin typeface="Copperplate Light"/>
              <a:ea typeface="Copperplate Light"/>
              <a:cs typeface="Copperplate Light"/>
              <a:sym typeface="Copperplate Light"/>
            </a:endParaRPr>
          </a:p>
        </p:txBody>
      </p:sp>
      <p:sp>
        <p:nvSpPr>
          <p:cNvPr id="65" name="Shape 65"/>
          <p:cNvSpPr/>
          <p:nvPr/>
        </p:nvSpPr>
        <p:spPr>
          <a:xfrm>
            <a:off x="357188" y="558105"/>
            <a:ext cx="8429626" cy="85725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lvl1pPr>
              <a:lnSpc>
                <a:spcPct val="90000"/>
              </a:lnSpc>
              <a:spcBef>
                <a:spcPts val="1600"/>
              </a:spcBef>
              <a:defRPr sz="5600">
                <a:solidFill>
                  <a:srgbClr val="D93E2B"/>
                </a:solidFill>
                <a:latin typeface="+mn-lt"/>
                <a:ea typeface="+mn-ea"/>
                <a:cs typeface="+mn-cs"/>
                <a:sym typeface="Bodoni SvtyTwo ITC TT-Book"/>
              </a:defRPr>
            </a:lvl1pPr>
          </a:lstStyle>
          <a:p>
            <a:pPr algn="ctr">
              <a:defRPr sz="1800">
                <a:solidFill>
                  <a:srgbClr val="000000"/>
                </a:solidFill>
              </a:defRPr>
            </a:pPr>
            <a:r>
              <a:rPr sz="4000" dirty="0">
                <a:solidFill>
                  <a:srgbClr val="FF0000"/>
                </a:solidFill>
                <a:latin typeface="Avenir Light"/>
                <a:cs typeface="Avenir Light"/>
              </a:rPr>
              <a:t>The Crystal World</a:t>
            </a:r>
          </a:p>
        </p:txBody>
      </p:sp>
    </p:spTree>
    <p:extLst>
      <p:ext uri="{BB962C8B-B14F-4D97-AF65-F5344CB8AC3E}">
        <p14:creationId xmlns:p14="http://schemas.microsoft.com/office/powerpoint/2010/main" val="825518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prstGeom prst="rect">
            <a:avLst/>
          </a:prstGeom>
        </p:spPr>
        <p:txBody>
          <a:bodyPr>
            <a:normAutofit/>
          </a:bodyPr>
          <a:lstStyle/>
          <a:p>
            <a:pPr lvl="0">
              <a:defRPr sz="1800">
                <a:solidFill>
                  <a:srgbClr val="000000"/>
                </a:solidFill>
              </a:defRPr>
            </a:pPr>
            <a:r>
              <a:rPr sz="4000" dirty="0">
                <a:solidFill>
                  <a:srgbClr val="D93E2B"/>
                </a:solidFill>
                <a:latin typeface="Avenir Light"/>
                <a:cs typeface="Avenir Light"/>
              </a:rPr>
              <a:t>La guerre des Identités</a:t>
            </a:r>
          </a:p>
        </p:txBody>
      </p:sp>
      <p:sp>
        <p:nvSpPr>
          <p:cNvPr id="68" name="Shape 68"/>
          <p:cNvSpPr>
            <a:spLocks noGrp="1"/>
          </p:cNvSpPr>
          <p:nvPr>
            <p:ph idx="1"/>
          </p:nvPr>
        </p:nvSpPr>
        <p:spPr>
          <a:prstGeom prst="rect">
            <a:avLst/>
          </a:prstGeom>
        </p:spPr>
        <p:txBody>
          <a:bodyPr>
            <a:normAutofit/>
          </a:bodyPr>
          <a:lstStyle/>
          <a:p>
            <a:pPr marL="0" marR="125547" indent="0" algn="ctr" defTabSz="305384">
              <a:spcBef>
                <a:spcPts val="281"/>
              </a:spcBef>
              <a:buNone/>
              <a:defRPr sz="1800">
                <a:solidFill>
                  <a:srgbClr val="000000"/>
                </a:solidFill>
              </a:defRPr>
            </a:pPr>
            <a:r>
              <a:rPr sz="1500" b="1" dirty="0" smtClean="0">
                <a:solidFill>
                  <a:srgbClr val="323333"/>
                </a:solidFill>
                <a:latin typeface="Copperplate Light"/>
                <a:ea typeface="Copperplate Light"/>
                <a:cs typeface="Copperplate Light"/>
                <a:sym typeface="Copperplate Light"/>
              </a:rPr>
              <a:t>«</a:t>
            </a:r>
            <a:r>
              <a:rPr sz="1500" b="1" dirty="0">
                <a:solidFill>
                  <a:srgbClr val="323333"/>
                </a:solidFill>
                <a:latin typeface="Copperplate Light"/>
                <a:ea typeface="Copperplate Light"/>
                <a:cs typeface="Copperplate Light"/>
                <a:sym typeface="Copperplate Light"/>
              </a:rPr>
              <a:t> ID Drama »</a:t>
            </a:r>
          </a:p>
          <a:p>
            <a:pPr marL="0" marR="125547" indent="0" algn="just" defTabSz="305384">
              <a:spcBef>
                <a:spcPts val="281"/>
              </a:spcBef>
              <a:buNone/>
              <a:defRPr sz="1800">
                <a:solidFill>
                  <a:srgbClr val="000000"/>
                </a:solidFill>
              </a:defRPr>
            </a:pPr>
            <a:r>
              <a:rPr sz="1300" dirty="0" smtClean="0">
                <a:solidFill>
                  <a:srgbClr val="323333"/>
                </a:solidFill>
                <a:latin typeface="Copperplate Light"/>
                <a:ea typeface="Copperplate Light"/>
                <a:cs typeface="Copperplate Light"/>
                <a:sym typeface="Copperplate Light"/>
              </a:rPr>
              <a:t>2 </a:t>
            </a:r>
            <a:r>
              <a:rPr sz="1300" dirty="0">
                <a:solidFill>
                  <a:srgbClr val="323333"/>
                </a:solidFill>
                <a:latin typeface="Copperplate Light"/>
                <a:ea typeface="Copperplate Light"/>
                <a:cs typeface="Copperplate Light"/>
                <a:sym typeface="Copperplate Light"/>
              </a:rPr>
              <a:t>grandes tendances.</a:t>
            </a:r>
          </a:p>
          <a:p>
            <a:pPr marL="0" marR="125547" indent="0" algn="just" defTabSz="305384">
              <a:spcBef>
                <a:spcPts val="281"/>
              </a:spcBef>
              <a:buNone/>
              <a:defRPr sz="1800">
                <a:solidFill>
                  <a:srgbClr val="000000"/>
                </a:solidFill>
              </a:defRPr>
            </a:pPr>
            <a:r>
              <a:rPr sz="1300" b="1" dirty="0">
                <a:solidFill>
                  <a:srgbClr val="FF0000"/>
                </a:solidFill>
                <a:latin typeface="Copperplate Light"/>
                <a:ea typeface="Copperplate Light"/>
                <a:cs typeface="Copperplate Light"/>
                <a:sym typeface="Copperplate Light"/>
              </a:rPr>
              <a:t>Multi-ID</a:t>
            </a:r>
          </a:p>
          <a:p>
            <a:pPr marL="0" marR="125547" indent="0" algn="just" defTabSz="305384">
              <a:spcBef>
                <a:spcPts val="281"/>
              </a:spcBef>
              <a:buNone/>
              <a:defRPr sz="1800">
                <a:solidFill>
                  <a:srgbClr val="000000"/>
                </a:solidFill>
              </a:defRPr>
            </a:pPr>
            <a:r>
              <a:rPr sz="1300" dirty="0" smtClean="0">
                <a:solidFill>
                  <a:srgbClr val="323333"/>
                </a:solidFill>
                <a:latin typeface="Copperplate Light"/>
                <a:ea typeface="Copperplate Light"/>
                <a:cs typeface="Copperplate Light"/>
                <a:sym typeface="Copperplate Light"/>
              </a:rPr>
              <a:t>c’est </a:t>
            </a:r>
            <a:r>
              <a:rPr sz="1300" dirty="0">
                <a:solidFill>
                  <a:srgbClr val="323333"/>
                </a:solidFill>
                <a:latin typeface="Copperplate Light"/>
                <a:ea typeface="Copperplate Light"/>
                <a:cs typeface="Copperplate Light"/>
                <a:sym typeface="Copperplate Light"/>
              </a:rPr>
              <a:t>la naissance de l’ « Individu </a:t>
            </a:r>
            <a:r>
              <a:rPr sz="1300" dirty="0" smtClean="0">
                <a:solidFill>
                  <a:srgbClr val="323333"/>
                </a:solidFill>
                <a:latin typeface="Copperplate Light"/>
                <a:ea typeface="Copperplate Light"/>
                <a:cs typeface="Copperplate Light"/>
                <a:sym typeface="Copperplate Light"/>
              </a:rPr>
              <a:t>Multiphréniqu</a:t>
            </a:r>
            <a:r>
              <a:rPr lang="fr-FR" sz="1300" dirty="0" smtClean="0">
                <a:solidFill>
                  <a:srgbClr val="323333"/>
                </a:solidFill>
                <a:latin typeface="Copperplate Light"/>
                <a:ea typeface="Copperplate Light"/>
                <a:cs typeface="Copperplate Light"/>
                <a:sym typeface="Copperplate Light"/>
              </a:rPr>
              <a:t>e », </a:t>
            </a:r>
            <a:r>
              <a:rPr sz="1300" dirty="0" smtClean="0">
                <a:solidFill>
                  <a:srgbClr val="323333"/>
                </a:solidFill>
                <a:latin typeface="Copperplate Light"/>
                <a:ea typeface="Copperplate Light"/>
                <a:cs typeface="Copperplate Light"/>
                <a:sym typeface="Copperplate Light"/>
              </a:rPr>
              <a:t> </a:t>
            </a:r>
            <a:r>
              <a:rPr sz="1300" dirty="0">
                <a:solidFill>
                  <a:srgbClr val="323333"/>
                </a:solidFill>
                <a:latin typeface="Copperplate Light"/>
                <a:ea typeface="Copperplate Light"/>
                <a:cs typeface="Copperplate Light"/>
                <a:sym typeface="Copperplate Light"/>
              </a:rPr>
              <a:t>Nous devenons des caméléons numériques. </a:t>
            </a:r>
          </a:p>
          <a:p>
            <a:pPr marL="0" marR="125547" indent="0" algn="just" defTabSz="305384">
              <a:spcBef>
                <a:spcPts val="281"/>
              </a:spcBef>
              <a:buNone/>
              <a:defRPr sz="1800">
                <a:solidFill>
                  <a:srgbClr val="000000"/>
                </a:solidFill>
              </a:defRPr>
            </a:pPr>
            <a:r>
              <a:rPr sz="1300" b="1" dirty="0">
                <a:solidFill>
                  <a:srgbClr val="FF0000"/>
                </a:solidFill>
                <a:latin typeface="Copperplate Light"/>
                <a:ea typeface="Copperplate Light"/>
                <a:cs typeface="Copperplate Light"/>
                <a:sym typeface="Copperplate Light"/>
              </a:rPr>
              <a:t>Mono-ID</a:t>
            </a:r>
          </a:p>
          <a:p>
            <a:pPr marL="0" marR="125547" indent="0" algn="just" defTabSz="305384">
              <a:spcBef>
                <a:spcPts val="281"/>
              </a:spcBef>
              <a:buNone/>
              <a:defRPr sz="1800">
                <a:solidFill>
                  <a:srgbClr val="000000"/>
                </a:solidFill>
              </a:defRPr>
            </a:pPr>
            <a:r>
              <a:rPr sz="1300" dirty="0" smtClean="0">
                <a:solidFill>
                  <a:srgbClr val="323333"/>
                </a:solidFill>
                <a:latin typeface="Copperplate Light"/>
                <a:ea typeface="Copperplate Light"/>
                <a:cs typeface="Copperplate Light"/>
                <a:sym typeface="Copperplate Light"/>
              </a:rPr>
              <a:t>tendance</a:t>
            </a:r>
            <a:r>
              <a:rPr lang="fr-FR" sz="1300" dirty="0" smtClean="0">
                <a:solidFill>
                  <a:srgbClr val="323333"/>
                </a:solidFill>
                <a:latin typeface="Copperplate Light"/>
                <a:ea typeface="Copperplate Light"/>
                <a:cs typeface="Copperplate Light"/>
                <a:sym typeface="Copperplate Light"/>
              </a:rPr>
              <a:t> </a:t>
            </a:r>
            <a:r>
              <a:rPr sz="1300" dirty="0" smtClean="0">
                <a:solidFill>
                  <a:srgbClr val="323333"/>
                </a:solidFill>
                <a:latin typeface="Copperplate Light"/>
                <a:ea typeface="Copperplate Light"/>
                <a:cs typeface="Copperplate Light"/>
                <a:sym typeface="Copperplate Light"/>
              </a:rPr>
              <a:t>portée </a:t>
            </a:r>
            <a:r>
              <a:rPr sz="1300" dirty="0">
                <a:solidFill>
                  <a:srgbClr val="323333"/>
                </a:solidFill>
                <a:latin typeface="Copperplate Light"/>
                <a:ea typeface="Copperplate Light"/>
                <a:cs typeface="Copperplate Light"/>
                <a:sym typeface="Copperplate Light"/>
              </a:rPr>
              <a:t>par les Etats, </a:t>
            </a:r>
            <a:r>
              <a:rPr lang="fr-FR" sz="1300" dirty="0" smtClean="0">
                <a:solidFill>
                  <a:srgbClr val="323333"/>
                </a:solidFill>
                <a:latin typeface="Copperplate Light"/>
                <a:ea typeface="Copperplate Light"/>
                <a:cs typeface="Copperplate Light"/>
                <a:sym typeface="Copperplate Light"/>
              </a:rPr>
              <a:t>Elle </a:t>
            </a:r>
            <a:r>
              <a:rPr sz="1300" dirty="0" smtClean="0">
                <a:solidFill>
                  <a:srgbClr val="323333"/>
                </a:solidFill>
                <a:latin typeface="Copperplate Light"/>
                <a:ea typeface="Copperplate Light"/>
                <a:cs typeface="Copperplate Light"/>
                <a:sym typeface="Copperplate Light"/>
              </a:rPr>
              <a:t>pousse </a:t>
            </a:r>
            <a:r>
              <a:rPr sz="1300" dirty="0">
                <a:solidFill>
                  <a:srgbClr val="323333"/>
                </a:solidFill>
                <a:latin typeface="Copperplate Light"/>
                <a:ea typeface="Copperplate Light"/>
                <a:cs typeface="Copperplate Light"/>
                <a:sym typeface="Copperplate Light"/>
              </a:rPr>
              <a:t>les internautes ne voulant pas un contrôle de leur identités à adopter différentes stratégies d’auto-défense. </a:t>
            </a:r>
            <a:endParaRPr lang="fr-FR" sz="1300" dirty="0" smtClean="0">
              <a:solidFill>
                <a:srgbClr val="323333"/>
              </a:solidFill>
              <a:latin typeface="Copperplate Light"/>
              <a:ea typeface="Copperplate Light"/>
              <a:cs typeface="Copperplate Light"/>
              <a:sym typeface="Copperplate Light"/>
            </a:endParaRPr>
          </a:p>
          <a:p>
            <a:pPr marL="0" marR="125547" indent="0" algn="just" defTabSz="305384">
              <a:spcBef>
                <a:spcPts val="281"/>
              </a:spcBef>
              <a:buNone/>
              <a:defRPr sz="1800">
                <a:solidFill>
                  <a:srgbClr val="000000"/>
                </a:solidFill>
              </a:defRPr>
            </a:pPr>
            <a:r>
              <a:rPr lang="fr-FR" sz="1300" dirty="0">
                <a:solidFill>
                  <a:srgbClr val="323333"/>
                </a:solidFill>
                <a:latin typeface="Copperplate Light"/>
                <a:ea typeface="Copperplate Light"/>
                <a:cs typeface="Copperplate Light"/>
                <a:sym typeface="Copperplate Light"/>
              </a:rPr>
              <a:t>	</a:t>
            </a:r>
            <a:r>
              <a:rPr lang="fr-FR" sz="1300" dirty="0" smtClean="0">
                <a:solidFill>
                  <a:srgbClr val="323333"/>
                </a:solidFill>
                <a:latin typeface="Copperplate Light"/>
                <a:ea typeface="Copperplate Light"/>
                <a:cs typeface="Copperplate Light"/>
                <a:sym typeface="Copperplate Light"/>
              </a:rPr>
              <a:t>• </a:t>
            </a:r>
            <a:r>
              <a:rPr sz="1300" dirty="0" smtClean="0">
                <a:solidFill>
                  <a:srgbClr val="323333"/>
                </a:solidFill>
                <a:latin typeface="Copperplate Light"/>
                <a:ea typeface="Copperplate Light"/>
                <a:cs typeface="Copperplate Light"/>
                <a:sym typeface="Copperplate Light"/>
              </a:rPr>
              <a:t>Soit une stratégie qui consiste </a:t>
            </a:r>
            <a:r>
              <a:rPr lang="fr-FR" sz="1300" dirty="0" smtClean="0">
                <a:solidFill>
                  <a:srgbClr val="323333"/>
                </a:solidFill>
                <a:latin typeface="Copperplate Light"/>
                <a:ea typeface="Copperplate Light"/>
                <a:cs typeface="Copperplate Light"/>
                <a:sym typeface="Copperplate Light"/>
              </a:rPr>
              <a:t>à </a:t>
            </a:r>
            <a:r>
              <a:rPr sz="1300" dirty="0" smtClean="0">
                <a:solidFill>
                  <a:srgbClr val="323333"/>
                </a:solidFill>
                <a:latin typeface="Copperplate Light"/>
                <a:ea typeface="Copperplate Light"/>
                <a:cs typeface="Copperplate Light"/>
                <a:sym typeface="Copperplate Light"/>
              </a:rPr>
              <a:t>multipli</a:t>
            </a:r>
            <a:r>
              <a:rPr lang="fr-FR" sz="1300" dirty="0" smtClean="0">
                <a:solidFill>
                  <a:srgbClr val="323333"/>
                </a:solidFill>
                <a:latin typeface="Copperplate Light"/>
                <a:ea typeface="Copperplate Light"/>
                <a:cs typeface="Copperplate Light"/>
                <a:sym typeface="Copperplate Light"/>
              </a:rPr>
              <a:t>er</a:t>
            </a:r>
            <a:r>
              <a:rPr sz="1300" dirty="0" smtClean="0">
                <a:solidFill>
                  <a:srgbClr val="323333"/>
                </a:solidFill>
                <a:latin typeface="Copperplate Light"/>
                <a:ea typeface="Copperplate Light"/>
                <a:cs typeface="Copperplate Light"/>
                <a:sym typeface="Copperplate Light"/>
              </a:rPr>
              <a:t> les identités.</a:t>
            </a:r>
          </a:p>
          <a:p>
            <a:pPr marL="0" marR="125547" indent="0" algn="just" defTabSz="305384">
              <a:spcBef>
                <a:spcPts val="281"/>
              </a:spcBef>
              <a:buNone/>
              <a:defRPr sz="1800">
                <a:solidFill>
                  <a:srgbClr val="000000"/>
                </a:solidFill>
              </a:defRPr>
            </a:pPr>
            <a:endParaRPr sz="1300" dirty="0" smtClean="0">
              <a:solidFill>
                <a:srgbClr val="323333"/>
              </a:solidFill>
              <a:latin typeface="Copperplate Light"/>
              <a:ea typeface="Copperplate Light"/>
              <a:cs typeface="Copperplate Light"/>
              <a:sym typeface="Copperplate Light"/>
            </a:endParaRPr>
          </a:p>
          <a:p>
            <a:pPr marL="0" marR="125547" indent="0" algn="just" defTabSz="305384">
              <a:spcBef>
                <a:spcPts val="281"/>
              </a:spcBef>
              <a:buNone/>
              <a:defRPr sz="1800">
                <a:solidFill>
                  <a:srgbClr val="000000"/>
                </a:solidFill>
              </a:defRPr>
            </a:pPr>
            <a:r>
              <a:rPr lang="fr-FR" sz="1300" dirty="0" smtClean="0">
                <a:solidFill>
                  <a:srgbClr val="323333"/>
                </a:solidFill>
                <a:latin typeface="Copperplate Light"/>
                <a:ea typeface="Copperplate Light"/>
                <a:cs typeface="Copperplate Light"/>
                <a:sym typeface="Copperplate Light"/>
              </a:rPr>
              <a:t>	</a:t>
            </a:r>
            <a:r>
              <a:rPr lang="fr-FR" sz="1300" dirty="0" smtClean="0">
                <a:solidFill>
                  <a:srgbClr val="323333"/>
                </a:solidFill>
                <a:latin typeface="Copperplate Light"/>
                <a:ea typeface="Copperplate Light"/>
                <a:cs typeface="Copperplate Light"/>
                <a:sym typeface="Copperplate Light"/>
              </a:rPr>
              <a:t>• Soit </a:t>
            </a:r>
            <a:r>
              <a:rPr lang="fr-FR" sz="1300" dirty="0" smtClean="0">
                <a:solidFill>
                  <a:srgbClr val="323333"/>
                </a:solidFill>
                <a:latin typeface="Copperplate Light"/>
                <a:ea typeface="Copperplate Light"/>
                <a:cs typeface="Copperplate Light"/>
                <a:sym typeface="Copperplate Light"/>
              </a:rPr>
              <a:t>une</a:t>
            </a:r>
            <a:r>
              <a:rPr sz="1300" dirty="0" smtClean="0">
                <a:solidFill>
                  <a:srgbClr val="323333"/>
                </a:solidFill>
                <a:latin typeface="Copperplate Light"/>
                <a:ea typeface="Copperplate Light"/>
                <a:cs typeface="Copperplate Light"/>
                <a:sym typeface="Copperplate Light"/>
              </a:rPr>
              <a:t> </a:t>
            </a:r>
            <a:r>
              <a:rPr sz="1300" dirty="0">
                <a:solidFill>
                  <a:srgbClr val="323333"/>
                </a:solidFill>
                <a:latin typeface="Copperplate Light"/>
                <a:ea typeface="Copperplate Light"/>
                <a:cs typeface="Copperplate Light"/>
                <a:sym typeface="Copperplate Light"/>
              </a:rPr>
              <a:t>stratégie </a:t>
            </a:r>
            <a:r>
              <a:rPr lang="fr-FR" sz="1300" dirty="0" smtClean="0">
                <a:solidFill>
                  <a:srgbClr val="323333"/>
                </a:solidFill>
                <a:latin typeface="Copperplate Light"/>
                <a:ea typeface="Copperplate Light"/>
                <a:cs typeface="Copperplate Light"/>
                <a:sym typeface="Copperplate Light"/>
              </a:rPr>
              <a:t>qui </a:t>
            </a:r>
            <a:r>
              <a:rPr sz="1300" dirty="0" smtClean="0">
                <a:solidFill>
                  <a:srgbClr val="323333"/>
                </a:solidFill>
                <a:latin typeface="Copperplate Light"/>
                <a:ea typeface="Copperplate Light"/>
                <a:cs typeface="Copperplate Light"/>
                <a:sym typeface="Copperplate Light"/>
              </a:rPr>
              <a:t>consiste </a:t>
            </a:r>
            <a:r>
              <a:rPr sz="1300" dirty="0">
                <a:solidFill>
                  <a:srgbClr val="323333"/>
                </a:solidFill>
                <a:latin typeface="Copperplate Light"/>
                <a:ea typeface="Copperplate Light"/>
                <a:cs typeface="Copperplate Light"/>
                <a:sym typeface="Copperplate Light"/>
              </a:rPr>
              <a:t>à </a:t>
            </a:r>
            <a:r>
              <a:rPr lang="fr-FR" sz="1300" dirty="0" smtClean="0">
                <a:solidFill>
                  <a:srgbClr val="323333"/>
                </a:solidFill>
                <a:latin typeface="Copperplate Light"/>
                <a:ea typeface="Copperplate Light"/>
                <a:cs typeface="Copperplate Light"/>
                <a:sym typeface="Copperplate Light"/>
              </a:rPr>
              <a:t>éviter </a:t>
            </a:r>
            <a:r>
              <a:rPr sz="1300" dirty="0" smtClean="0">
                <a:solidFill>
                  <a:srgbClr val="323333"/>
                </a:solidFill>
                <a:latin typeface="Copperplate Light"/>
                <a:ea typeface="Copperplate Light"/>
                <a:cs typeface="Copperplate Light"/>
                <a:sym typeface="Copperplate Light"/>
              </a:rPr>
              <a:t>soigneusement </a:t>
            </a:r>
            <a:r>
              <a:rPr sz="1300" dirty="0">
                <a:solidFill>
                  <a:srgbClr val="323333"/>
                </a:solidFill>
                <a:latin typeface="Copperplate Light"/>
                <a:ea typeface="Copperplate Light"/>
                <a:cs typeface="Copperplate Light"/>
                <a:sym typeface="Copperplate Light"/>
              </a:rPr>
              <a:t>de laisser toute trace de son </a:t>
            </a:r>
            <a:r>
              <a:rPr sz="1300" dirty="0" smtClean="0">
                <a:solidFill>
                  <a:srgbClr val="323333"/>
                </a:solidFill>
                <a:latin typeface="Copperplate Light"/>
                <a:ea typeface="Copperplate Light"/>
                <a:cs typeface="Copperplate Light"/>
                <a:sym typeface="Copperplate Light"/>
              </a:rPr>
              <a:t>identitéC’est </a:t>
            </a:r>
            <a:r>
              <a:rPr sz="1300" dirty="0">
                <a:solidFill>
                  <a:srgbClr val="323333"/>
                </a:solidFill>
                <a:latin typeface="Copperplate Light"/>
                <a:ea typeface="Copperplate Light"/>
                <a:cs typeface="Copperplate Light"/>
                <a:sym typeface="Copperplate Light"/>
              </a:rPr>
              <a:t>un des traits fondateurs du mouvement des Anonymous.</a:t>
            </a:r>
          </a:p>
        </p:txBody>
      </p:sp>
    </p:spTree>
    <p:extLst>
      <p:ext uri="{BB962C8B-B14F-4D97-AF65-F5344CB8AC3E}">
        <p14:creationId xmlns:p14="http://schemas.microsoft.com/office/powerpoint/2010/main" val="475953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prstGeom prst="rect">
            <a:avLst/>
          </a:prstGeom>
        </p:spPr>
        <p:txBody>
          <a:bodyPr/>
          <a:lstStyle/>
          <a:p>
            <a:pPr lvl="0">
              <a:defRPr sz="1800">
                <a:solidFill>
                  <a:srgbClr val="000000"/>
                </a:solidFill>
              </a:defRPr>
            </a:pPr>
            <a:r>
              <a:rPr sz="4900" dirty="0">
                <a:solidFill>
                  <a:srgbClr val="D93E2B"/>
                </a:solidFill>
              </a:rPr>
              <a:t> </a:t>
            </a:r>
            <a:r>
              <a:rPr sz="4000" dirty="0">
                <a:solidFill>
                  <a:srgbClr val="D93E2B"/>
                </a:solidFill>
                <a:latin typeface="Avenir Light"/>
                <a:cs typeface="Avenir Light"/>
              </a:rPr>
              <a:t>Sway Capital </a:t>
            </a:r>
          </a:p>
        </p:txBody>
      </p:sp>
      <p:sp>
        <p:nvSpPr>
          <p:cNvPr id="71" name="Shape 71"/>
          <p:cNvSpPr>
            <a:spLocks noGrp="1"/>
          </p:cNvSpPr>
          <p:nvPr>
            <p:ph idx="1"/>
          </p:nvPr>
        </p:nvSpPr>
        <p:spPr>
          <a:prstGeom prst="rect">
            <a:avLst/>
          </a:prstGeom>
        </p:spPr>
        <p:txBody>
          <a:bodyPr>
            <a:normAutofit/>
          </a:bodyPr>
          <a:lstStyle/>
          <a:p>
            <a:pPr marL="0" marR="132155" indent="0" algn="just" defTabSz="321457">
              <a:spcBef>
                <a:spcPts val="352"/>
              </a:spcBef>
              <a:buNone/>
              <a:defRPr sz="1800">
                <a:solidFill>
                  <a:srgbClr val="000000"/>
                </a:solidFill>
              </a:defRPr>
            </a:pPr>
            <a:r>
              <a:rPr sz="1600" b="1" dirty="0">
                <a:solidFill>
                  <a:srgbClr val="FF0000"/>
                </a:solidFill>
                <a:latin typeface="Copperplate"/>
                <a:ea typeface="Copperplate"/>
                <a:cs typeface="Copperplate"/>
                <a:sym typeface="Copperplate"/>
              </a:rPr>
              <a:t>l</a:t>
            </a:r>
            <a:r>
              <a:rPr sz="1600" dirty="0">
                <a:solidFill>
                  <a:srgbClr val="FF0000"/>
                </a:solidFill>
                <a:latin typeface="Copperplate Light"/>
                <a:ea typeface="Copperplate Light"/>
                <a:cs typeface="Copperplate Light"/>
                <a:sym typeface="Copperplate Light"/>
              </a:rPr>
              <a:t>e capital </a:t>
            </a:r>
            <a:r>
              <a:rPr sz="1600" dirty="0" smtClean="0">
                <a:solidFill>
                  <a:srgbClr val="FF0000"/>
                </a:solidFill>
                <a:latin typeface="Copperplate Light"/>
                <a:ea typeface="Copperplate Light"/>
                <a:cs typeface="Copperplate Light"/>
                <a:sym typeface="Copperplate Light"/>
              </a:rPr>
              <a:t>d’Influence</a:t>
            </a:r>
            <a:r>
              <a:rPr lang="fr-FR" sz="1600" dirty="0" smtClean="0">
                <a:solidFill>
                  <a:srgbClr val="FF0000"/>
                </a:solidFill>
                <a:latin typeface="Copperplate Light"/>
                <a:ea typeface="Copperplate Light"/>
                <a:cs typeface="Copperplate Light"/>
                <a:sym typeface="Copperplate Light"/>
              </a:rPr>
              <a:t> :</a:t>
            </a:r>
            <a:endParaRPr sz="1600" dirty="0">
              <a:solidFill>
                <a:srgbClr val="FF0000"/>
              </a:solidFill>
              <a:latin typeface="Copperplate Light"/>
              <a:ea typeface="Copperplate Light"/>
              <a:cs typeface="Copperplate Light"/>
              <a:sym typeface="Copperplate Light"/>
            </a:endParaRPr>
          </a:p>
          <a:p>
            <a:pPr marL="0" marR="132155" indent="0" algn="just" defTabSz="321457">
              <a:spcBef>
                <a:spcPts val="352"/>
              </a:spcBef>
              <a:buNone/>
              <a:defRPr sz="1800">
                <a:solidFill>
                  <a:srgbClr val="000000"/>
                </a:solidFill>
              </a:defRPr>
            </a:pPr>
            <a:r>
              <a:rPr sz="1500" dirty="0">
                <a:solidFill>
                  <a:srgbClr val="323333"/>
                </a:solidFill>
                <a:latin typeface="Copperplate Light"/>
                <a:ea typeface="Copperplate Light"/>
                <a:cs typeface="Copperplate Light"/>
                <a:sym typeface="Copperplate Light"/>
              </a:rPr>
              <a:t> </a:t>
            </a:r>
            <a:r>
              <a:rPr lang="fr-FR" sz="1500" dirty="0">
                <a:solidFill>
                  <a:srgbClr val="323333"/>
                </a:solidFill>
                <a:latin typeface="Copperplate Light"/>
                <a:ea typeface="Copperplate Light"/>
                <a:cs typeface="Copperplate Light"/>
                <a:sym typeface="Copperplate Light"/>
              </a:rPr>
              <a:t>"</a:t>
            </a:r>
            <a:r>
              <a:rPr sz="1500" dirty="0" smtClean="0">
                <a:solidFill>
                  <a:srgbClr val="323333"/>
                </a:solidFill>
                <a:latin typeface="Copperplate Light"/>
                <a:ea typeface="Copperplate Light"/>
                <a:cs typeface="Copperplate Light"/>
                <a:sym typeface="Copperplate Light"/>
              </a:rPr>
              <a:t>social </a:t>
            </a:r>
            <a:r>
              <a:rPr sz="1500" dirty="0">
                <a:solidFill>
                  <a:srgbClr val="323333"/>
                </a:solidFill>
                <a:latin typeface="Copperplate Light"/>
                <a:ea typeface="Copperplate Light"/>
                <a:cs typeface="Copperplate Light"/>
                <a:sym typeface="Copperplate Light"/>
              </a:rPr>
              <a:t>média </a:t>
            </a:r>
            <a:r>
              <a:rPr sz="1500" dirty="0" smtClean="0">
                <a:solidFill>
                  <a:srgbClr val="323333"/>
                </a:solidFill>
                <a:latin typeface="Copperplate Light"/>
                <a:ea typeface="Copperplate Light"/>
                <a:cs typeface="Copperplate Light"/>
                <a:sym typeface="Copperplate Light"/>
              </a:rPr>
              <a:t>trésor</a:t>
            </a:r>
            <a:r>
              <a:rPr lang="fr-FR" sz="1500" dirty="0" smtClean="0">
                <a:solidFill>
                  <a:srgbClr val="323333"/>
                </a:solidFill>
                <a:latin typeface="Copperplate Light"/>
                <a:ea typeface="Copperplate Light"/>
                <a:cs typeface="Copperplate Light"/>
                <a:sym typeface="Copperplate Light"/>
              </a:rPr>
              <a:t>"</a:t>
            </a:r>
            <a:r>
              <a:rPr sz="1500" dirty="0">
                <a:solidFill>
                  <a:srgbClr val="323333"/>
                </a:solidFill>
                <a:latin typeface="Copperplate Light"/>
                <a:ea typeface="Copperplate Light"/>
                <a:cs typeface="Copperplate Light"/>
                <a:sym typeface="Copperplate Light"/>
              </a:rPr>
              <a:t>  : </a:t>
            </a:r>
            <a:r>
              <a:rPr lang="fr-FR" sz="1500" dirty="0">
                <a:solidFill>
                  <a:srgbClr val="323333"/>
                </a:solidFill>
                <a:latin typeface="Copperplate Light"/>
                <a:ea typeface="Copperplate Light"/>
                <a:cs typeface="Copperplate Light"/>
                <a:sym typeface="Copperplate Light"/>
              </a:rPr>
              <a:t>"</a:t>
            </a:r>
            <a:r>
              <a:rPr sz="1500" dirty="0" smtClean="0">
                <a:solidFill>
                  <a:srgbClr val="323333"/>
                </a:solidFill>
                <a:latin typeface="Copperplate Light"/>
                <a:ea typeface="Copperplate Light"/>
                <a:cs typeface="Copperplate Light"/>
                <a:sym typeface="Copperplate Light"/>
              </a:rPr>
              <a:t>Je </a:t>
            </a:r>
            <a:r>
              <a:rPr sz="1500" dirty="0">
                <a:solidFill>
                  <a:srgbClr val="323333"/>
                </a:solidFill>
                <a:latin typeface="Copperplate Light"/>
                <a:ea typeface="Copperplate Light"/>
                <a:cs typeface="Copperplate Light"/>
                <a:sym typeface="Copperplate Light"/>
              </a:rPr>
              <a:t>suis une valeur, mon réseau et mon influence sont une source de profit, je travaille donc pour mon </a:t>
            </a:r>
            <a:r>
              <a:rPr sz="1500" dirty="0" smtClean="0">
                <a:solidFill>
                  <a:srgbClr val="323333"/>
                </a:solidFill>
                <a:latin typeface="Copperplate Light"/>
                <a:ea typeface="Copperplate Light"/>
                <a:cs typeface="Copperplate Light"/>
                <a:sym typeface="Copperplate Light"/>
              </a:rPr>
              <a:t>profit</a:t>
            </a:r>
            <a:r>
              <a:rPr lang="fr-FR" sz="1500" dirty="0" smtClean="0">
                <a:solidFill>
                  <a:srgbClr val="323333"/>
                </a:solidFill>
                <a:latin typeface="Copperplate Light"/>
                <a:ea typeface="Copperplate Light"/>
                <a:cs typeface="Copperplate Light"/>
                <a:sym typeface="Copperplate Light"/>
              </a:rPr>
              <a:t> ».</a:t>
            </a:r>
            <a:r>
              <a:rPr sz="1500" dirty="0" smtClean="0">
                <a:solidFill>
                  <a:srgbClr val="323333"/>
                </a:solidFill>
                <a:latin typeface="Copperplate Light"/>
                <a:ea typeface="Copperplate Light"/>
                <a:cs typeface="Copperplate Light"/>
                <a:sym typeface="Copperplate Light"/>
              </a:rPr>
              <a:t> </a:t>
            </a:r>
            <a:r>
              <a:rPr sz="1500" dirty="0">
                <a:solidFill>
                  <a:srgbClr val="323333"/>
                </a:solidFill>
                <a:latin typeface="Copperplate Light"/>
                <a:ea typeface="Copperplate Light"/>
                <a:cs typeface="Copperplate Light"/>
                <a:sym typeface="Copperplate Light"/>
              </a:rPr>
              <a:t> . </a:t>
            </a:r>
          </a:p>
          <a:p>
            <a:pPr marL="0" marR="132155" indent="0" algn="just" defTabSz="321457">
              <a:spcBef>
                <a:spcPts val="352"/>
              </a:spcBef>
              <a:buNone/>
              <a:defRPr sz="1800">
                <a:solidFill>
                  <a:srgbClr val="000000"/>
                </a:solidFill>
              </a:defRPr>
            </a:pPr>
            <a:endParaRPr sz="1500" dirty="0">
              <a:solidFill>
                <a:srgbClr val="323333"/>
              </a:solidFill>
              <a:latin typeface="Copperplate Light"/>
              <a:ea typeface="Copperplate Light"/>
              <a:cs typeface="Copperplate Light"/>
              <a:sym typeface="Copperplate Light"/>
            </a:endParaRPr>
          </a:p>
        </p:txBody>
      </p:sp>
    </p:spTree>
    <p:extLst>
      <p:ext uri="{BB962C8B-B14F-4D97-AF65-F5344CB8AC3E}">
        <p14:creationId xmlns:p14="http://schemas.microsoft.com/office/powerpoint/2010/main" val="1932834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TotalTime>
  <Words>1199</Words>
  <Application>Microsoft Macintosh PowerPoint</Application>
  <PresentationFormat>Présentation à l'écran (4:3)</PresentationFormat>
  <Paragraphs>149</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1_Thème Office</vt:lpstr>
      <vt:lpstr>Révolution numérique et marketing multi canaux</vt:lpstr>
      <vt:lpstr>1/ Révolution numérique et styles de vie</vt:lpstr>
      <vt:lpstr>La rencontre du socioculturel  et des « nouvelles technologies »</vt:lpstr>
      <vt:lpstr>2/ La révolution numérique, ses différents aspects</vt:lpstr>
      <vt:lpstr>Présentation PowerPoint</vt:lpstr>
      <vt:lpstr>Track &amp; profil</vt:lpstr>
      <vt:lpstr>Présentation PowerPoint</vt:lpstr>
      <vt:lpstr>La guerre des Identités</vt:lpstr>
      <vt:lpstr> Sway Capital </vt:lpstr>
      <vt:lpstr>Présentation PowerPoint</vt:lpstr>
      <vt:lpstr>La révolution numérique; quelles conséquences sociétales ?</vt:lpstr>
      <vt:lpstr>3/ Les « consommateurs » face à la révolution numérique</vt:lpstr>
      <vt:lpstr>Présentation PowerPoint</vt:lpstr>
      <vt:lpstr>4/ Cross channel  Le marketing multicanaux</vt:lpstr>
      <vt:lpstr>Marketing et cross marketing</vt:lpstr>
      <vt:lpstr>Cross channel Principes de base</vt:lpstr>
      <vt:lpstr>Le marketing multi canaux</vt:lpstr>
      <vt:lpstr>Le marketing multi canaux</vt:lpstr>
      <vt:lpstr>Quelques « outils » du marketing multi-canaux</vt:lpstr>
      <vt:lpstr>TV et Twitter :  un couple déjà bien ancré</vt:lpstr>
      <vt:lpstr>5/ Franchise et  marketing multicanaux</vt:lpstr>
      <vt:lpstr>Pourquoi le multi canaux est-il favorable à la Franchise ?</vt:lpstr>
      <vt:lpstr>Ce que nous proposons aux membres du Cèdre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Révolution numérique et marketing multi canaux</dc:title>
  <dc:creator>philipperucheton</dc:creator>
  <cp:lastModifiedBy>philipperucheton</cp:lastModifiedBy>
  <cp:revision>4</cp:revision>
  <dcterms:created xsi:type="dcterms:W3CDTF">2014-07-04T13:44:28Z</dcterms:created>
  <dcterms:modified xsi:type="dcterms:W3CDTF">2014-07-04T14:32:40Z</dcterms:modified>
</cp:coreProperties>
</file>