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40" r:id="rId1"/>
  </p:sldMasterIdLst>
  <p:notesMasterIdLst>
    <p:notesMasterId r:id="rId22"/>
  </p:notes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74" r:id="rId9"/>
    <p:sldId id="275" r:id="rId10"/>
    <p:sldId id="268" r:id="rId11"/>
    <p:sldId id="269" r:id="rId12"/>
    <p:sldId id="270" r:id="rId13"/>
    <p:sldId id="271" r:id="rId14"/>
    <p:sldId id="325" r:id="rId15"/>
    <p:sldId id="272" r:id="rId16"/>
    <p:sldId id="273" r:id="rId17"/>
    <p:sldId id="324" r:id="rId18"/>
    <p:sldId id="317" r:id="rId19"/>
    <p:sldId id="318" r:id="rId20"/>
    <p:sldId id="322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868" autoAdjust="0"/>
    <p:restoredTop sz="89520" autoAdjust="0"/>
  </p:normalViewPr>
  <p:slideViewPr>
    <p:cSldViewPr>
      <p:cViewPr varScale="1">
        <p:scale>
          <a:sx n="100" d="100"/>
          <a:sy n="100" d="100"/>
        </p:scale>
        <p:origin x="-13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CD959-5EF1-4AB5-A1A1-248296C323B0}" type="datetimeFigureOut">
              <a:rPr lang="fr-FR" smtClean="0"/>
              <a:pPr/>
              <a:t>23/05/2013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7ADA82-6AF6-48DA-8433-FE3AF40FAFF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23/05/2013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>
    <p:wipe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23/05/2013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>
    <p:wipe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23/05/2013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  <p:transition>
    <p:wipe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23/05/2013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  <p:transition>
    <p:wipe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23/05/2013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>
    <p:wipe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23/05/2013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  <p:transition>
    <p:wipe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23/05/2013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>
    <p:wipe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23/05/2013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>
    <p:wipe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23/05/2013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>
    <p:wipe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23/05/2013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  <p:transition>
    <p:wipe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23/05/2013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</p:spTree>
  </p:cSld>
  <p:clrMapOvr>
    <a:masterClrMapping/>
  </p:clrMapOvr>
  <p:transition>
    <p:wipe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23/05/2013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41" r:id="rId1"/>
    <p:sldLayoutId id="2147484442" r:id="rId2"/>
    <p:sldLayoutId id="2147484443" r:id="rId3"/>
    <p:sldLayoutId id="2147484444" r:id="rId4"/>
    <p:sldLayoutId id="2147484445" r:id="rId5"/>
    <p:sldLayoutId id="2147484446" r:id="rId6"/>
    <p:sldLayoutId id="2147484447" r:id="rId7"/>
    <p:sldLayoutId id="2147484448" r:id="rId8"/>
    <p:sldLayoutId id="2147484449" r:id="rId9"/>
    <p:sldLayoutId id="2147484450" r:id="rId10"/>
    <p:sldLayoutId id="2147484451" r:id="rId11"/>
  </p:sldLayoutIdLst>
  <p:transition>
    <p:wipe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468560" y="4221088"/>
            <a:ext cx="9937104" cy="1008112"/>
          </a:xfrm>
        </p:spPr>
        <p:txBody>
          <a:bodyPr>
            <a:normAutofit/>
          </a:bodyPr>
          <a:lstStyle/>
          <a:p>
            <a:r>
              <a:rPr lang="fr-FR" cap="none" dirty="0" smtClean="0"/>
              <a:t>                  </a:t>
            </a:r>
            <a:r>
              <a:rPr lang="fr-FR" sz="3100" i="1" cap="none" dirty="0" smtClean="0">
                <a:solidFill>
                  <a:srgbClr val="FF0000"/>
                </a:solidFill>
                <a:latin typeface="Comic Sans MS" pitchFamily="66" charset="0"/>
              </a:rPr>
              <a:t>« DES HAUTS ET DES BAS »</a:t>
            </a:r>
            <a:endParaRPr lang="fr-FR" sz="3100" i="1" cap="none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51520" y="2996952"/>
            <a:ext cx="8602216" cy="914400"/>
          </a:xfrm>
        </p:spPr>
        <p:txBody>
          <a:bodyPr>
            <a:normAutofit/>
          </a:bodyPr>
          <a:lstStyle/>
          <a:p>
            <a:pPr algn="ctr"/>
            <a:r>
              <a:rPr lang="fr-FR" sz="4000" b="1" dirty="0" smtClean="0">
                <a:latin typeface="Comic Sans MS" pitchFamily="66" charset="0"/>
              </a:rPr>
              <a:t>LE DIRECTEUR DE RESEAU</a:t>
            </a:r>
            <a:endParaRPr lang="fr-FR" sz="4000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0046094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215008" y="2852936"/>
            <a:ext cx="8928992" cy="331236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fr-FR" dirty="0" smtClean="0">
                <a:latin typeface="Comic Sans MS" pitchFamily="66" charset="0"/>
              </a:rPr>
              <a:t>Prise en charge du Franchisé à la signature du contrat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Comic Sans MS" pitchFamily="66" charset="0"/>
              </a:rPr>
              <a:t>Mise en œuvre de la formation initiale du franchisé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Comic Sans MS" pitchFamily="66" charset="0"/>
              </a:rPr>
              <a:t>Suivi et accompagnement avec équipe animateurs et décorateurs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Comic Sans MS" pitchFamily="66" charset="0"/>
              </a:rPr>
              <a:t>Elaboration des outils de transmission du savoir faire, de la formation et de la mesure de la performance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Comic Sans MS" pitchFamily="66" charset="0"/>
              </a:rPr>
              <a:t>Contrôle et coaching des franchisés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Comic Sans MS" pitchFamily="66" charset="0"/>
              </a:rPr>
              <a:t>Elaboration et diffusion du </a:t>
            </a:r>
            <a:r>
              <a:rPr lang="fr-FR" dirty="0" err="1" smtClean="0">
                <a:latin typeface="Comic Sans MS" pitchFamily="66" charset="0"/>
              </a:rPr>
              <a:t>reporting</a:t>
            </a:r>
            <a:endParaRPr lang="fr-FR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endParaRPr lang="fr-FR" dirty="0" smtClean="0">
              <a:latin typeface="Comic Sans MS" pitchFamily="66" charset="0"/>
            </a:endParaRPr>
          </a:p>
          <a:p>
            <a:endParaRPr lang="fr-FR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latin typeface="Comic Sans MS" pitchFamily="66" charset="0"/>
              </a:rPr>
              <a:t>LE DIRECTEUR DE RESEAU B&amp;C</a:t>
            </a:r>
            <a:endParaRPr lang="fr-FR" sz="3600" dirty="0">
              <a:latin typeface="Comic Sans MS" pitchFamily="66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57158" y="2285992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rgbClr val="FF0000"/>
                </a:solidFill>
                <a:latin typeface="Comic Sans MS" pitchFamily="66" charset="0"/>
              </a:rPr>
              <a:t>Le Rôle du Directeur de Réseau</a:t>
            </a:r>
            <a:endParaRPr lang="fr-FR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2055597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79801" y="2060848"/>
            <a:ext cx="7408333" cy="161762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fr-FR" sz="2000" u="sng" dirty="0" smtClean="0">
                <a:solidFill>
                  <a:srgbClr val="FF0000"/>
                </a:solidFill>
                <a:latin typeface="Comic Sans MS" pitchFamily="66" charset="0"/>
              </a:rPr>
              <a:t>Le Développeur</a:t>
            </a:r>
            <a:r>
              <a:rPr lang="fr-FR" sz="2000" u="sng" dirty="0" smtClean="0">
                <a:latin typeface="Comic Sans MS" pitchFamily="66" charset="0"/>
              </a:rPr>
              <a:t> évalue </a:t>
            </a:r>
            <a:r>
              <a:rPr lang="fr-FR" sz="2000" dirty="0" smtClean="0">
                <a:latin typeface="Comic Sans MS" pitchFamily="66" charset="0"/>
              </a:rPr>
              <a:t>:</a:t>
            </a:r>
          </a:p>
          <a:p>
            <a:pPr lvl="1">
              <a:lnSpc>
                <a:spcPct val="110000"/>
              </a:lnSpc>
              <a:buFontTx/>
              <a:buChar char="-"/>
            </a:pPr>
            <a:r>
              <a:rPr lang="fr-FR" sz="2000" dirty="0" smtClean="0">
                <a:latin typeface="Comic Sans MS" pitchFamily="66" charset="0"/>
              </a:rPr>
              <a:t>La motivation du candidat</a:t>
            </a:r>
          </a:p>
          <a:p>
            <a:pPr lvl="1">
              <a:lnSpc>
                <a:spcPct val="110000"/>
              </a:lnSpc>
              <a:buFontTx/>
              <a:buChar char="-"/>
            </a:pPr>
            <a:r>
              <a:rPr lang="fr-FR" sz="2000" dirty="0" smtClean="0">
                <a:latin typeface="Comic Sans MS" pitchFamily="66" charset="0"/>
              </a:rPr>
              <a:t>L’adéquation de son profil avec le métier</a:t>
            </a:r>
          </a:p>
          <a:p>
            <a:pPr lvl="1">
              <a:lnSpc>
                <a:spcPct val="110000"/>
              </a:lnSpc>
              <a:buFontTx/>
              <a:buChar char="-"/>
            </a:pPr>
            <a:r>
              <a:rPr lang="fr-FR" sz="2000" dirty="0" smtClean="0">
                <a:latin typeface="Comic Sans MS" pitchFamily="66" charset="0"/>
              </a:rPr>
              <a:t>Sa capacité de financement</a:t>
            </a:r>
          </a:p>
          <a:p>
            <a:pPr marL="301943" lvl="1" indent="0">
              <a:buNone/>
            </a:pPr>
            <a:endParaRPr lang="fr-FR" sz="1800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>
                <a:latin typeface="Comic Sans MS" pitchFamily="66" charset="0"/>
              </a:rPr>
              <a:t>LA REGLE DES TROIS EVALUATIONS </a:t>
            </a:r>
            <a:endParaRPr lang="fr-FR" sz="3200" dirty="0">
              <a:latin typeface="Comic Sans MS" pitchFamily="66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87283" y="3727189"/>
            <a:ext cx="576064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</a:pPr>
            <a:r>
              <a:rPr lang="fr-FR" sz="2000" u="sng" dirty="0">
                <a:solidFill>
                  <a:srgbClr val="FF0000"/>
                </a:solidFill>
                <a:latin typeface="Comic Sans MS" pitchFamily="66" charset="0"/>
              </a:rPr>
              <a:t>Le Directeur de Réseau</a:t>
            </a:r>
            <a:r>
              <a:rPr lang="fr-FR" sz="2000" u="sng" dirty="0">
                <a:latin typeface="Comic Sans MS" pitchFamily="66" charset="0"/>
              </a:rPr>
              <a:t> </a:t>
            </a:r>
            <a:r>
              <a:rPr lang="fr-FR" sz="2000" u="sng" dirty="0" smtClean="0">
                <a:solidFill>
                  <a:schemeClr val="tx2"/>
                </a:solidFill>
                <a:latin typeface="Comic Sans MS" pitchFamily="66" charset="0"/>
              </a:rPr>
              <a:t>évalue</a:t>
            </a:r>
            <a:r>
              <a:rPr lang="fr-FR" sz="2000" dirty="0" smtClean="0">
                <a:solidFill>
                  <a:schemeClr val="tx2"/>
                </a:solidFill>
                <a:latin typeface="Comic Sans MS" pitchFamily="66" charset="0"/>
              </a:rPr>
              <a:t> :</a:t>
            </a:r>
            <a:endParaRPr lang="fr-FR" sz="2000" u="sng" dirty="0">
              <a:solidFill>
                <a:schemeClr val="tx2"/>
              </a:solidFill>
              <a:latin typeface="Comic Sans MS" pitchFamily="66" charset="0"/>
            </a:endParaRPr>
          </a:p>
          <a:p>
            <a:pPr marL="576263" lvl="1" indent="-274320">
              <a:spcBef>
                <a:spcPct val="20000"/>
              </a:spcBef>
              <a:buClr>
                <a:schemeClr val="accent1"/>
              </a:buClr>
              <a:buSzPct val="100000"/>
              <a:buFontTx/>
              <a:buChar char="-"/>
            </a:pPr>
            <a:r>
              <a:rPr lang="fr-FR" sz="2000" dirty="0">
                <a:solidFill>
                  <a:schemeClr val="tx2"/>
                </a:solidFill>
                <a:latin typeface="Comic Sans MS" pitchFamily="66" charset="0"/>
              </a:rPr>
              <a:t>L’application du savoir faire</a:t>
            </a:r>
          </a:p>
          <a:p>
            <a:pPr marL="576263" lvl="1" indent="-274320">
              <a:spcBef>
                <a:spcPct val="20000"/>
              </a:spcBef>
              <a:buClr>
                <a:schemeClr val="accent1"/>
              </a:buClr>
              <a:buSzPct val="100000"/>
              <a:buFontTx/>
              <a:buChar char="-"/>
            </a:pPr>
            <a:r>
              <a:rPr lang="fr-FR" sz="2000" dirty="0">
                <a:solidFill>
                  <a:schemeClr val="tx2"/>
                </a:solidFill>
                <a:latin typeface="Comic Sans MS" pitchFamily="66" charset="0"/>
              </a:rPr>
              <a:t>Les résultats dans la norme requise</a:t>
            </a:r>
          </a:p>
          <a:p>
            <a:pPr marL="576263" lvl="1" indent="-274320">
              <a:spcBef>
                <a:spcPct val="20000"/>
              </a:spcBef>
              <a:buClr>
                <a:schemeClr val="accent1"/>
              </a:buClr>
              <a:buSzPct val="100000"/>
              <a:buFontTx/>
              <a:buChar char="-"/>
            </a:pPr>
            <a:r>
              <a:rPr lang="fr-FR" sz="2000" dirty="0">
                <a:solidFill>
                  <a:schemeClr val="tx2"/>
                </a:solidFill>
                <a:latin typeface="Comic Sans MS" pitchFamily="66" charset="0"/>
              </a:rPr>
              <a:t>L’adhésion à l’esprit Réseau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755576" y="6036067"/>
            <a:ext cx="6768752" cy="400110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C00000"/>
                </a:solidFill>
                <a:latin typeface="Comic Sans MS" pitchFamily="66" charset="0"/>
              </a:rPr>
              <a:t>Il ne devra pas craindre de devoir faire un exemple</a:t>
            </a:r>
            <a:endParaRPr lang="fr-FR" sz="20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6" name="Flèche vers le bas 5"/>
          <p:cNvSpPr/>
          <p:nvPr/>
        </p:nvSpPr>
        <p:spPr>
          <a:xfrm>
            <a:off x="2804636" y="5389182"/>
            <a:ext cx="345685" cy="493141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83951404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79512" y="1988840"/>
            <a:ext cx="8568952" cy="187220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000" u="sng" dirty="0" smtClean="0">
                <a:solidFill>
                  <a:srgbClr val="FF0000"/>
                </a:solidFill>
                <a:latin typeface="Comic Sans MS" pitchFamily="66" charset="0"/>
              </a:rPr>
              <a:t>2007</a:t>
            </a:r>
            <a:r>
              <a:rPr lang="fr-FR" sz="2000" dirty="0" smtClean="0">
                <a:solidFill>
                  <a:srgbClr val="FF0000"/>
                </a:solidFill>
                <a:latin typeface="Comic Sans MS" pitchFamily="66" charset="0"/>
              </a:rPr>
              <a:t> ou l’année de tous les records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fr-FR" sz="2000" dirty="0" smtClean="0">
                <a:solidFill>
                  <a:srgbClr val="0070C0"/>
                </a:solidFill>
                <a:latin typeface="Comic Sans MS" pitchFamily="66" charset="0"/>
              </a:rPr>
              <a:t>150 millions de CA</a:t>
            </a:r>
          </a:p>
          <a:p>
            <a:pPr lvl="1">
              <a:buFontTx/>
              <a:buChar char="-"/>
            </a:pPr>
            <a:r>
              <a:rPr lang="fr-FR" sz="2000" dirty="0" smtClean="0">
                <a:solidFill>
                  <a:srgbClr val="0070C0"/>
                </a:solidFill>
                <a:latin typeface="Comic Sans MS" pitchFamily="66" charset="0"/>
              </a:rPr>
              <a:t>100 magasins en vue avec les signatures en cours</a:t>
            </a:r>
          </a:p>
          <a:p>
            <a:pPr lvl="1">
              <a:buFontTx/>
              <a:buChar char="-"/>
            </a:pPr>
            <a:r>
              <a:rPr lang="fr-FR" sz="2000" dirty="0" smtClean="0">
                <a:solidFill>
                  <a:srgbClr val="0070C0"/>
                </a:solidFill>
                <a:latin typeface="Comic Sans MS" pitchFamily="66" charset="0"/>
              </a:rPr>
              <a:t>Un Concept plébiscité avec ses 7000 entrées de moyenne/mois</a:t>
            </a:r>
          </a:p>
          <a:p>
            <a:pPr marL="0" indent="0">
              <a:buNone/>
            </a:pPr>
            <a:r>
              <a:rPr lang="fr-FR" sz="2000" dirty="0">
                <a:solidFill>
                  <a:srgbClr val="0070C0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latin typeface="Comic Sans MS" pitchFamily="66" charset="0"/>
              </a:rPr>
              <a:t>Crise et retournement du marché</a:t>
            </a:r>
            <a:endParaRPr lang="fr-FR" sz="3600" dirty="0">
              <a:latin typeface="Comic Sans MS" pitchFamily="66" charset="0"/>
            </a:endParaRPr>
          </a:p>
        </p:txBody>
      </p:sp>
      <p:pic>
        <p:nvPicPr>
          <p:cNvPr id="1026" name="Picture 2" descr="C:\Users\user.BCI\AppData\Local\Microsoft\Windows\Temporary Internet Files\Content.IE5\J5T4IW0G\MP900442329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717032"/>
            <a:ext cx="2016224" cy="1471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user.BCI\AppData\Local\Microsoft\Windows\Temporary Internet Files\Content.IE5\J5T4IW0G\MP900442329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708829"/>
            <a:ext cx="2016224" cy="1471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user.BCI\AppData\Local\Microsoft\Windows\Temporary Internet Files\Content.IE5\J5T4IW0G\MP900442329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3717032"/>
            <a:ext cx="2016224" cy="1471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27071789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251520" y="2019983"/>
            <a:ext cx="7408333" cy="432048"/>
          </a:xfrm>
        </p:spPr>
        <p:txBody>
          <a:bodyPr/>
          <a:lstStyle/>
          <a:p>
            <a:pPr marL="0" indent="0">
              <a:buNone/>
            </a:pPr>
            <a:r>
              <a:rPr lang="fr-FR" sz="1800" u="sng" dirty="0" smtClean="0">
                <a:solidFill>
                  <a:srgbClr val="FF0000"/>
                </a:solidFill>
                <a:latin typeface="Comic Sans MS" pitchFamily="66" charset="0"/>
              </a:rPr>
              <a:t>2008</a:t>
            </a:r>
            <a:r>
              <a:rPr lang="fr-FR" sz="1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fr-FR" sz="1800" dirty="0">
                <a:solidFill>
                  <a:srgbClr val="FF0000"/>
                </a:solidFill>
                <a:latin typeface="Comic Sans MS" pitchFamily="66" charset="0"/>
              </a:rPr>
              <a:t>ou l’année de tous les </a:t>
            </a:r>
            <a:r>
              <a:rPr lang="fr-FR" sz="1800" dirty="0" smtClean="0">
                <a:solidFill>
                  <a:srgbClr val="FF0000"/>
                </a:solidFill>
                <a:latin typeface="Comic Sans MS" pitchFamily="66" charset="0"/>
              </a:rPr>
              <a:t>dangers</a:t>
            </a:r>
          </a:p>
          <a:p>
            <a:pPr lvl="1"/>
            <a:endParaRPr lang="fr-FR" sz="1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Comic Sans MS" pitchFamily="66" charset="0"/>
              </a:rPr>
              <a:t>Crise et retournement du marché</a:t>
            </a:r>
            <a:endParaRPr lang="fr-FR" sz="3600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2374204"/>
            <a:ext cx="6264696" cy="45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6263" lvl="1" indent="-274320">
              <a:lnSpc>
                <a:spcPct val="130000"/>
              </a:lnSpc>
              <a:spcBef>
                <a:spcPct val="20000"/>
              </a:spcBef>
              <a:buClr>
                <a:schemeClr val="accent1"/>
              </a:buClr>
              <a:buSzPct val="100000"/>
              <a:buFontTx/>
              <a:buChar char="-"/>
            </a:pPr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- 20 </a:t>
            </a:r>
            <a:r>
              <a:rPr lang="fr-FR" dirty="0">
                <a:solidFill>
                  <a:srgbClr val="FF0000"/>
                </a:solidFill>
                <a:latin typeface="Comic Sans MS" pitchFamily="66" charset="0"/>
              </a:rPr>
              <a:t>% </a:t>
            </a:r>
            <a:r>
              <a:rPr lang="fr-FR" dirty="0" smtClean="0">
                <a:solidFill>
                  <a:srgbClr val="0070C0"/>
                </a:solidFill>
                <a:latin typeface="Comic Sans MS" pitchFamily="66" charset="0"/>
              </a:rPr>
              <a:t>de </a:t>
            </a: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fréquentation au </a:t>
            </a:r>
            <a:r>
              <a:rPr lang="fr-FR" dirty="0" smtClean="0">
                <a:solidFill>
                  <a:srgbClr val="0070C0"/>
                </a:solidFill>
                <a:latin typeface="Comic Sans MS" pitchFamily="66" charset="0"/>
              </a:rPr>
              <a:t>printemps</a:t>
            </a:r>
            <a:endParaRPr lang="fr-F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95536" y="2760544"/>
            <a:ext cx="4680520" cy="45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6263" lvl="1" indent="-274320">
              <a:lnSpc>
                <a:spcPct val="130000"/>
              </a:lnSpc>
              <a:spcBef>
                <a:spcPct val="20000"/>
              </a:spcBef>
              <a:buClr>
                <a:schemeClr val="accent1"/>
              </a:buClr>
              <a:buSzPct val="100000"/>
              <a:buFontTx/>
              <a:buChar char="-"/>
            </a:pPr>
            <a:r>
              <a:rPr lang="fr-FR" dirty="0">
                <a:solidFill>
                  <a:srgbClr val="FF0000"/>
                </a:solidFill>
                <a:latin typeface="Comic Sans MS" pitchFamily="66" charset="0"/>
              </a:rPr>
              <a:t>- 6,5 % </a:t>
            </a: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de CA au 1er semestre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2425" y="3200520"/>
            <a:ext cx="7391604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6263" lvl="1" indent="-274320">
              <a:spcBef>
                <a:spcPct val="20000"/>
              </a:spcBef>
              <a:buClr>
                <a:schemeClr val="accent1"/>
              </a:buClr>
              <a:buSzPct val="100000"/>
              <a:buFontTx/>
              <a:buChar char="-"/>
            </a:pP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Un dernier trimestre catastrophique </a:t>
            </a:r>
            <a:r>
              <a:rPr lang="fr-FR" dirty="0" smtClean="0">
                <a:solidFill>
                  <a:srgbClr val="0070C0"/>
                </a:solidFill>
                <a:latin typeface="Comic Sans MS" pitchFamily="66" charset="0"/>
              </a:rPr>
              <a:t>:</a:t>
            </a:r>
            <a:endParaRPr lang="fr-FR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marL="301943" lvl="1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fr-FR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   - </a:t>
            </a:r>
            <a:r>
              <a:rPr lang="fr-FR" dirty="0">
                <a:solidFill>
                  <a:srgbClr val="FF0000"/>
                </a:solidFill>
                <a:latin typeface="Comic Sans MS" pitchFamily="66" charset="0"/>
              </a:rPr>
              <a:t>25 % </a:t>
            </a: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de CA en octobre/novembre/décembre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20167" y="4245251"/>
            <a:ext cx="6956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Panique des </a:t>
            </a:r>
            <a:r>
              <a:rPr lang="fr-FR" dirty="0" smtClean="0">
                <a:solidFill>
                  <a:srgbClr val="0070C0"/>
                </a:solidFill>
                <a:latin typeface="Comic Sans MS" pitchFamily="66" charset="0"/>
              </a:rPr>
              <a:t>adhérents qui se sentent impuissants</a:t>
            </a:r>
          </a:p>
        </p:txBody>
      </p:sp>
      <p:sp>
        <p:nvSpPr>
          <p:cNvPr id="9" name="Flèche vers le bas 8"/>
          <p:cNvSpPr/>
          <p:nvPr/>
        </p:nvSpPr>
        <p:spPr>
          <a:xfrm>
            <a:off x="3341238" y="3900158"/>
            <a:ext cx="239418" cy="32092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24595" y="4622584"/>
            <a:ext cx="7933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La décision est prise de ne plus rembourser l’emprunt du LBO et de négocier un moratoire avec les banques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85720" y="5286388"/>
            <a:ext cx="8644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rgbClr val="FF0000"/>
                </a:solidFill>
                <a:latin typeface="Comic Sans MS" pitchFamily="66" charset="0"/>
              </a:rPr>
              <a:t>2009</a:t>
            </a:r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 ou l’année de la rupture</a:t>
            </a:r>
            <a:endParaRPr lang="fr-FR" u="sng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fr-FR" dirty="0" smtClean="0">
                <a:solidFill>
                  <a:srgbClr val="0070C0"/>
                </a:solidFill>
                <a:latin typeface="Comic Sans MS" pitchFamily="66" charset="0"/>
              </a:rPr>
              <a:t>  La </a:t>
            </a: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situation continue de se dégrader </a:t>
            </a:r>
            <a:r>
              <a:rPr lang="fr-FR" dirty="0" smtClean="0">
                <a:solidFill>
                  <a:srgbClr val="0070C0"/>
                </a:solidFill>
                <a:latin typeface="Comic Sans MS" pitchFamily="66" charset="0"/>
              </a:rPr>
              <a:t>et </a:t>
            </a: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le moratoire ne peut être respecté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285720" y="5929330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 smtClean="0">
                <a:solidFill>
                  <a:srgbClr val="0070C0"/>
                </a:solidFill>
                <a:latin typeface="Comic Sans MS" pitchFamily="66" charset="0"/>
              </a:rPr>
              <a:t>   Les </a:t>
            </a: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actionnaires se désolidarisent</a:t>
            </a:r>
          </a:p>
        </p:txBody>
      </p:sp>
    </p:spTree>
    <p:extLst>
      <p:ext uri="{BB962C8B-B14F-4D97-AF65-F5344CB8AC3E}">
        <p14:creationId xmlns:p14="http://schemas.microsoft.com/office/powerpoint/2010/main" xmlns="" val="2964047253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  <p:bldP spid="9" grpId="0" animBg="1"/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57224" y="3214686"/>
            <a:ext cx="7408333" cy="53921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fr-FR" i="1" dirty="0" smtClean="0">
                <a:solidFill>
                  <a:srgbClr val="FF0000"/>
                </a:solidFill>
                <a:latin typeface="Comic Sans MS" pitchFamily="66" charset="0"/>
              </a:rPr>
              <a:t>« Construire peut-être le fruit d’un travail long et acharné</a:t>
            </a:r>
          </a:p>
          <a:p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latin typeface="Comic Sans MS" pitchFamily="66" charset="0"/>
              </a:rPr>
              <a:t>LE CONSTAT</a:t>
            </a:r>
            <a:endParaRPr lang="fr-FR" sz="3600" dirty="0">
              <a:latin typeface="Comic Sans MS" pitchFamily="66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428728" y="4071942"/>
            <a:ext cx="66437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2000" i="1" dirty="0" smtClean="0">
                <a:solidFill>
                  <a:srgbClr val="FF0000"/>
                </a:solidFill>
                <a:latin typeface="Comic Sans MS" pitchFamily="66" charset="0"/>
              </a:rPr>
              <a:t>Détruire peut-être l’œuvre d’une seule journée »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857884" y="5357826"/>
            <a:ext cx="2286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Winston Churchill</a:t>
            </a:r>
            <a:endParaRPr lang="fr-FR" sz="2000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214282" y="2071678"/>
            <a:ext cx="8640960" cy="115212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fr-FR" sz="2000" dirty="0" smtClean="0">
                <a:latin typeface="Comic Sans MS" pitchFamily="66" charset="0"/>
              </a:rPr>
              <a:t>Palier à l’indisponibilité du Président :</a:t>
            </a:r>
          </a:p>
          <a:p>
            <a:pPr marL="0" indent="0">
              <a:buNone/>
            </a:pPr>
            <a:r>
              <a:rPr lang="fr-FR" sz="2000" dirty="0" smtClean="0">
                <a:latin typeface="Comic Sans MS" pitchFamily="66" charset="0"/>
              </a:rPr>
              <a:t>	- Faire le relais avec les services support</a:t>
            </a:r>
          </a:p>
          <a:p>
            <a:pPr marL="0" indent="0">
              <a:buNone/>
            </a:pPr>
            <a:r>
              <a:rPr lang="fr-FR" sz="2000" dirty="0">
                <a:latin typeface="Comic Sans MS" pitchFamily="66" charset="0"/>
              </a:rPr>
              <a:t>	</a:t>
            </a:r>
            <a:r>
              <a:rPr lang="fr-FR" sz="2000" dirty="0" smtClean="0">
                <a:latin typeface="Comic Sans MS" pitchFamily="66" charset="0"/>
              </a:rPr>
              <a:t>- Prendre en charge la communication avec le Réseau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70992" y="332656"/>
            <a:ext cx="9073008" cy="1252728"/>
          </a:xfrm>
        </p:spPr>
        <p:txBody>
          <a:bodyPr>
            <a:normAutofit/>
          </a:bodyPr>
          <a:lstStyle/>
          <a:p>
            <a:r>
              <a:rPr lang="fr-FR" sz="3000" dirty="0" smtClean="0">
                <a:latin typeface="Comic Sans MS" pitchFamily="66" charset="0"/>
              </a:rPr>
              <a:t>LE DIRECTEUR DE RESEAU FACE A LA CRISE</a:t>
            </a:r>
            <a:endParaRPr lang="fr-FR" sz="3000" dirty="0">
              <a:latin typeface="Comic Sans MS" pitchFamily="66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35133" y="3500438"/>
            <a:ext cx="89088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fr-FR" sz="2000" dirty="0">
                <a:solidFill>
                  <a:schemeClr val="tx2"/>
                </a:solidFill>
                <a:latin typeface="Comic Sans MS" pitchFamily="66" charset="0"/>
              </a:rPr>
              <a:t>Avancer sur les sujets stratégiques </a:t>
            </a:r>
            <a:r>
              <a:rPr lang="fr-FR" sz="2000" dirty="0" smtClean="0">
                <a:solidFill>
                  <a:schemeClr val="tx2"/>
                </a:solidFill>
                <a:latin typeface="Comic Sans MS" pitchFamily="66" charset="0"/>
              </a:rPr>
              <a:t>(Internet - Concept et Marketing) </a:t>
            </a:r>
            <a:endParaRPr lang="fr-FR" sz="2000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14282" y="3143248"/>
            <a:ext cx="6984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fr-FR" sz="2000" dirty="0" smtClean="0">
                <a:solidFill>
                  <a:schemeClr val="tx2"/>
                </a:solidFill>
                <a:latin typeface="Comic Sans MS" pitchFamily="66" charset="0"/>
              </a:rPr>
              <a:t>Faire évoluer le modèle économique</a:t>
            </a:r>
            <a:endParaRPr lang="fr-FR" sz="2000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 flipH="1">
            <a:off x="214282" y="3857628"/>
            <a:ext cx="8415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fr-FR" sz="2000" dirty="0">
                <a:solidFill>
                  <a:schemeClr val="tx2"/>
                </a:solidFill>
                <a:latin typeface="Comic Sans MS" pitchFamily="66" charset="0"/>
              </a:rPr>
              <a:t>Redonner au magasin son rôle de vecteur de communication n°1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14282" y="4214818"/>
            <a:ext cx="85722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fr-FR" sz="2000" dirty="0" smtClean="0">
                <a:solidFill>
                  <a:schemeClr val="tx2"/>
                </a:solidFill>
                <a:latin typeface="Comic Sans MS" pitchFamily="66" charset="0"/>
              </a:rPr>
              <a:t>Proposer des </a:t>
            </a:r>
            <a:r>
              <a:rPr lang="fr-FR" sz="2000" dirty="0">
                <a:solidFill>
                  <a:schemeClr val="tx2"/>
                </a:solidFill>
                <a:latin typeface="Comic Sans MS" pitchFamily="66" charset="0"/>
              </a:rPr>
              <a:t>opérations commerciales personnalisées (</a:t>
            </a:r>
            <a:r>
              <a:rPr lang="fr-FR" sz="2000" dirty="0" err="1">
                <a:solidFill>
                  <a:schemeClr val="tx2"/>
                </a:solidFill>
                <a:latin typeface="Comic Sans MS" pitchFamily="66" charset="0"/>
              </a:rPr>
              <a:t>Mkt</a:t>
            </a:r>
            <a:r>
              <a:rPr lang="fr-FR" sz="2000" dirty="0">
                <a:solidFill>
                  <a:schemeClr val="tx2"/>
                </a:solidFill>
                <a:latin typeface="Comic Sans MS" pitchFamily="66" charset="0"/>
              </a:rPr>
              <a:t> Direct)</a:t>
            </a:r>
          </a:p>
        </p:txBody>
      </p:sp>
      <p:sp>
        <p:nvSpPr>
          <p:cNvPr id="8" name="Flèche vers le bas 7"/>
          <p:cNvSpPr/>
          <p:nvPr/>
        </p:nvSpPr>
        <p:spPr>
          <a:xfrm>
            <a:off x="4214810" y="5214950"/>
            <a:ext cx="309311" cy="385683"/>
          </a:xfrm>
          <a:prstGeom prst="down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1928794" y="5857892"/>
            <a:ext cx="511256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tx2"/>
                </a:solidFill>
                <a:latin typeface="Comic Sans MS" pitchFamily="66" charset="0"/>
              </a:rPr>
              <a:t>Maintenir un dynamisme global </a:t>
            </a:r>
            <a:r>
              <a:rPr lang="fr-FR" sz="2000" dirty="0" smtClean="0">
                <a:solidFill>
                  <a:schemeClr val="tx2"/>
                </a:solidFill>
                <a:latin typeface="Comic Sans MS" pitchFamily="66" charset="0"/>
              </a:rPr>
              <a:t>d’enseigne </a:t>
            </a:r>
          </a:p>
          <a:p>
            <a:r>
              <a:rPr lang="fr-FR" sz="2000" dirty="0" smtClean="0">
                <a:solidFill>
                  <a:schemeClr val="tx2"/>
                </a:solidFill>
                <a:latin typeface="Comic Sans MS" pitchFamily="66" charset="0"/>
              </a:rPr>
              <a:t>    pour garder la confiance du Réseau</a:t>
            </a:r>
            <a:endParaRPr lang="fr-FR" sz="2000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14282" y="4572008"/>
            <a:ext cx="80724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000" dirty="0" smtClean="0">
                <a:solidFill>
                  <a:schemeClr val="tx2"/>
                </a:solidFill>
                <a:latin typeface="Comic Sans MS" pitchFamily="66" charset="0"/>
              </a:rPr>
              <a:t>   Recentrer le discours et le coaching sur les fondamentaux</a:t>
            </a:r>
            <a:endParaRPr lang="fr-FR" sz="2000" dirty="0">
              <a:solidFill>
                <a:schemeClr val="tx2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4775201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4" grpId="0"/>
      <p:bldP spid="5" grpId="0"/>
      <p:bldP spid="6" grpId="0"/>
      <p:bldP spid="7" grpId="0"/>
      <p:bldP spid="8" grpId="0" animBg="1"/>
      <p:bldP spid="9" grpId="0" animBg="1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10545" y="2362753"/>
            <a:ext cx="7408333" cy="465501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fr-FR" sz="2000" dirty="0" smtClean="0">
                <a:latin typeface="Comic Sans MS" pitchFamily="66" charset="0"/>
              </a:rPr>
              <a:t>Il est fragilisé dans sa fonction</a:t>
            </a:r>
            <a:endParaRPr lang="fr-FR" sz="2000" dirty="0">
              <a:latin typeface="Comic Sans MS" pitchFamily="66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-180528" y="332656"/>
            <a:ext cx="9561986" cy="1252728"/>
          </a:xfrm>
        </p:spPr>
        <p:txBody>
          <a:bodyPr>
            <a:noAutofit/>
          </a:bodyPr>
          <a:lstStyle/>
          <a:p>
            <a:r>
              <a:rPr lang="fr-FR" sz="2800" dirty="0" smtClean="0">
                <a:latin typeface="Comic Sans MS" pitchFamily="66" charset="0"/>
              </a:rPr>
              <a:t>LE DIRECTEUR DE RESEAU EN PREMIERE LIGNE</a:t>
            </a:r>
            <a:endParaRPr lang="fr-FR" sz="2800" dirty="0">
              <a:latin typeface="Comic Sans MS" pitchFamily="66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75184" y="2858590"/>
            <a:ext cx="8640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fr-FR" sz="2000" dirty="0" smtClean="0">
                <a:solidFill>
                  <a:schemeClr val="tx2"/>
                </a:solidFill>
                <a:latin typeface="Comic Sans MS" pitchFamily="66" charset="0"/>
              </a:rPr>
              <a:t>Il </a:t>
            </a:r>
            <a:r>
              <a:rPr lang="fr-FR" sz="2000" dirty="0">
                <a:solidFill>
                  <a:schemeClr val="tx2"/>
                </a:solidFill>
                <a:latin typeface="Comic Sans MS" pitchFamily="66" charset="0"/>
              </a:rPr>
              <a:t>doit réfléchir à se </a:t>
            </a:r>
            <a:r>
              <a:rPr lang="fr-FR" sz="2000" dirty="0" smtClean="0">
                <a:solidFill>
                  <a:schemeClr val="tx2"/>
                </a:solidFill>
                <a:latin typeface="Comic Sans MS" pitchFamily="66" charset="0"/>
              </a:rPr>
              <a:t>protéger </a:t>
            </a:r>
            <a:r>
              <a:rPr lang="fr-FR" sz="2000" dirty="0">
                <a:solidFill>
                  <a:schemeClr val="tx2"/>
                </a:solidFill>
                <a:latin typeface="Comic Sans MS" pitchFamily="66" charset="0"/>
              </a:rPr>
              <a:t>et bien gérer sa communication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60082" y="4008174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fr-FR" sz="2000" dirty="0">
                <a:solidFill>
                  <a:schemeClr val="tx2"/>
                </a:solidFill>
                <a:latin typeface="Comic Sans MS" pitchFamily="66" charset="0"/>
              </a:rPr>
              <a:t>Il doit se rapprocher des </a:t>
            </a:r>
            <a:r>
              <a:rPr lang="fr-FR" sz="2000" dirty="0" smtClean="0">
                <a:solidFill>
                  <a:schemeClr val="tx2"/>
                </a:solidFill>
                <a:latin typeface="Comic Sans MS" pitchFamily="66" charset="0"/>
              </a:rPr>
              <a:t>adhérents </a:t>
            </a:r>
            <a:r>
              <a:rPr lang="fr-FR" sz="2000" dirty="0">
                <a:solidFill>
                  <a:schemeClr val="tx2"/>
                </a:solidFill>
                <a:latin typeface="Comic Sans MS" pitchFamily="66" charset="0"/>
              </a:rPr>
              <a:t>et expliquer son action </a:t>
            </a:r>
            <a:r>
              <a:rPr lang="fr-FR" sz="2000" dirty="0" smtClean="0">
                <a:solidFill>
                  <a:schemeClr val="tx2"/>
                </a:solidFill>
                <a:latin typeface="Comic Sans MS" pitchFamily="66" charset="0"/>
              </a:rPr>
              <a:t>directement sur </a:t>
            </a:r>
            <a:r>
              <a:rPr lang="fr-FR" sz="2000" dirty="0">
                <a:solidFill>
                  <a:schemeClr val="tx2"/>
                </a:solidFill>
                <a:latin typeface="Comic Sans MS" pitchFamily="66" charset="0"/>
              </a:rPr>
              <a:t>le terrain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75184" y="3429000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fr-FR" sz="2000" dirty="0">
                <a:solidFill>
                  <a:schemeClr val="tx2"/>
                </a:solidFill>
                <a:latin typeface="Comic Sans MS" pitchFamily="66" charset="0"/>
              </a:rPr>
              <a:t>Il ne doit pas se tromper dans le choix des combats à </a:t>
            </a:r>
            <a:r>
              <a:rPr lang="fr-FR" sz="2000" dirty="0" smtClean="0">
                <a:solidFill>
                  <a:schemeClr val="tx2"/>
                </a:solidFill>
                <a:latin typeface="Comic Sans MS" pitchFamily="66" charset="0"/>
              </a:rPr>
              <a:t>mener</a:t>
            </a:r>
            <a:endParaRPr lang="fr-FR" sz="2000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60082" y="4761938"/>
            <a:ext cx="8640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fr-FR" sz="2000" dirty="0">
                <a:solidFill>
                  <a:schemeClr val="tx2"/>
                </a:solidFill>
                <a:latin typeface="Comic Sans MS" pitchFamily="66" charset="0"/>
              </a:rPr>
              <a:t>Il doit consacrer </a:t>
            </a:r>
            <a:r>
              <a:rPr lang="fr-FR" sz="2000" dirty="0" smtClean="0">
                <a:solidFill>
                  <a:schemeClr val="tx2"/>
                </a:solidFill>
                <a:latin typeface="Comic Sans MS" pitchFamily="66" charset="0"/>
              </a:rPr>
              <a:t>le maximum de son </a:t>
            </a:r>
            <a:r>
              <a:rPr lang="fr-FR" sz="2000" dirty="0">
                <a:solidFill>
                  <a:schemeClr val="tx2"/>
                </a:solidFill>
                <a:latin typeface="Comic Sans MS" pitchFamily="66" charset="0"/>
              </a:rPr>
              <a:t>temps à ceux qui s’en sortent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75184" y="5301208"/>
            <a:ext cx="7344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fr-FR" sz="2000" dirty="0">
                <a:solidFill>
                  <a:schemeClr val="tx2"/>
                </a:solidFill>
                <a:latin typeface="Comic Sans MS" pitchFamily="66" charset="0"/>
              </a:rPr>
              <a:t>Il doit s’appuyer sur ceux qui réussissent </a:t>
            </a:r>
            <a:r>
              <a:rPr lang="fr-FR" sz="2000" dirty="0" smtClean="0">
                <a:solidFill>
                  <a:schemeClr val="tx2"/>
                </a:solidFill>
                <a:latin typeface="Comic Sans MS" pitchFamily="66" charset="0"/>
              </a:rPr>
              <a:t>et continuent </a:t>
            </a:r>
            <a:r>
              <a:rPr lang="fr-FR" sz="2000" dirty="0">
                <a:solidFill>
                  <a:schemeClr val="tx2"/>
                </a:solidFill>
                <a:latin typeface="Comic Sans MS" pitchFamily="66" charset="0"/>
              </a:rPr>
              <a:t>à appliquer les  bonnes méthodes</a:t>
            </a:r>
          </a:p>
        </p:txBody>
      </p:sp>
    </p:spTree>
    <p:extLst>
      <p:ext uri="{BB962C8B-B14F-4D97-AF65-F5344CB8AC3E}">
        <p14:creationId xmlns:p14="http://schemas.microsoft.com/office/powerpoint/2010/main" xmlns="" val="1633077475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28596" y="2143116"/>
            <a:ext cx="7408333" cy="1253599"/>
          </a:xfrm>
        </p:spPr>
        <p:txBody>
          <a:bodyPr/>
          <a:lstStyle/>
          <a:p>
            <a:r>
              <a:rPr lang="fr-FR" sz="1800" u="sng" dirty="0" smtClean="0">
                <a:solidFill>
                  <a:srgbClr val="FF0000"/>
                </a:solidFill>
                <a:latin typeface="Comic Sans MS" pitchFamily="66" charset="0"/>
              </a:rPr>
              <a:t>2010</a:t>
            </a:r>
            <a:r>
              <a:rPr lang="fr-FR" dirty="0" smtClean="0"/>
              <a:t> </a:t>
            </a:r>
            <a:r>
              <a:rPr lang="fr-FR" sz="1800" dirty="0" smtClean="0">
                <a:solidFill>
                  <a:srgbClr val="FF0000"/>
                </a:solidFill>
                <a:latin typeface="Comic Sans MS" pitchFamily="66" charset="0"/>
              </a:rPr>
              <a:t>l’année ou B&amp;C devint orphelin </a:t>
            </a:r>
          </a:p>
          <a:p>
            <a:pPr lvl="1">
              <a:buFontTx/>
              <a:buChar char="-"/>
            </a:pPr>
            <a:r>
              <a:rPr lang="fr-FR" sz="16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Les actionnaires renonce à l’enseigne</a:t>
            </a:r>
          </a:p>
          <a:p>
            <a:pPr lvl="1">
              <a:buFontTx/>
              <a:buChar char="-"/>
            </a:pPr>
            <a:r>
              <a:rPr lang="fr-FR" sz="16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A la recherche d’un fond de retournement</a:t>
            </a:r>
          </a:p>
          <a:p>
            <a:pPr lvl="1">
              <a:buFontTx/>
              <a:buChar char="-"/>
            </a:pPr>
            <a:endParaRPr lang="fr-FR" sz="1600" dirty="0" smtClean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 lvl="1">
              <a:lnSpc>
                <a:spcPct val="150000"/>
              </a:lnSpc>
            </a:pPr>
            <a:endParaRPr lang="fr-FR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latin typeface="Comic Sans MS" pitchFamily="66" charset="0"/>
              </a:rPr>
              <a:t>LA SAGA CONTINUE</a:t>
            </a:r>
            <a:endParaRPr lang="fr-FR" sz="3600" dirty="0">
              <a:latin typeface="Comic Sans MS" pitchFamily="66" charset="0"/>
            </a:endParaRPr>
          </a:p>
        </p:txBody>
      </p:sp>
      <p:sp>
        <p:nvSpPr>
          <p:cNvPr id="5" name="Espace réservé du contenu 1"/>
          <p:cNvSpPr txBox="1">
            <a:spLocks/>
          </p:cNvSpPr>
          <p:nvPr/>
        </p:nvSpPr>
        <p:spPr>
          <a:xfrm>
            <a:off x="428596" y="3357562"/>
            <a:ext cx="7408333" cy="14287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74320" marR="0" lvl="0" indent="-27432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tabLst/>
              <a:defRPr/>
            </a:pPr>
            <a:r>
              <a:rPr kumimoji="0" lang="fr-FR" sz="180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2011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l’année de l’espoir</a:t>
            </a:r>
          </a:p>
          <a:p>
            <a:pPr marL="274320" marR="0" lvl="0" indent="-27432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tabLst/>
              <a:defRPr/>
            </a:pPr>
            <a:r>
              <a:rPr lang="fr-FR" sz="16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	-    L’entreprise se met en redressement judiciaire </a:t>
            </a:r>
            <a:endParaRPr kumimoji="0" lang="fr-FR" sz="16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576263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buFontTx/>
              <a:buChar char="-"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Des projets de reprises voient</a:t>
            </a:r>
            <a:r>
              <a:rPr kumimoji="0" lang="fr-FR" sz="1600" b="0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le jour</a:t>
            </a:r>
          </a:p>
          <a:p>
            <a:pPr marL="576263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buFontTx/>
              <a:buChar char="-"/>
              <a:tabLst/>
              <a:defRPr/>
            </a:pPr>
            <a:r>
              <a:rPr lang="fr-FR" sz="16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L’enseigne continuera à vivre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428596" y="4786322"/>
            <a:ext cx="8143932" cy="928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74320" marR="0" lvl="0" indent="-27432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tabLst/>
              <a:defRPr/>
            </a:pPr>
            <a:r>
              <a:rPr kumimoji="0" lang="fr-FR" sz="180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2012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l’année de la décision</a:t>
            </a:r>
          </a:p>
          <a:p>
            <a:pPr marL="576263" marR="0" lvl="1" indent="-27432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buFontTx/>
              <a:buChar char="-"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Le projet choisi par </a:t>
            </a:r>
            <a:r>
              <a:rPr lang="fr-FR" sz="16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le </a:t>
            </a: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tribunal génère</a:t>
            </a:r>
            <a:r>
              <a:rPr kumimoji="0" lang="fr-FR" sz="1600" b="0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le démantèlement de la centrale</a:t>
            </a:r>
            <a:endParaRPr kumimoji="0" lang="fr-F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576263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buFontTx/>
              <a:buChar char="-"/>
              <a:tabLst/>
              <a:defRPr/>
            </a:pPr>
            <a:endParaRPr kumimoji="0" lang="fr-F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576263" marR="0" lvl="1" indent="-27432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214282" y="2000240"/>
            <a:ext cx="7408333" cy="1285884"/>
          </a:xfrm>
          <a:solidFill>
            <a:srgbClr val="FFFF66"/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sz="1800" dirty="0" smtClean="0">
                <a:solidFill>
                  <a:srgbClr val="FF0000"/>
                </a:solidFill>
                <a:latin typeface="Comic Sans MS" pitchFamily="66" charset="0"/>
              </a:rPr>
              <a:t>1.  </a:t>
            </a:r>
            <a:r>
              <a:rPr lang="fr-FR" sz="1800" u="sng" dirty="0" smtClean="0">
                <a:solidFill>
                  <a:srgbClr val="FF0000"/>
                </a:solidFill>
                <a:latin typeface="Comic Sans MS" pitchFamily="66" charset="0"/>
              </a:rPr>
              <a:t>Le triangle vertueux de la performance</a:t>
            </a:r>
          </a:p>
          <a:p>
            <a:pPr>
              <a:buNone/>
            </a:pPr>
            <a:r>
              <a:rPr lang="fr-FR" sz="18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	- Respect de la promesse de l’enseigne</a:t>
            </a:r>
          </a:p>
          <a:p>
            <a:pPr>
              <a:buNone/>
            </a:pPr>
            <a:r>
              <a:rPr lang="fr-FR" sz="18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	- soutien de la performance économique</a:t>
            </a:r>
          </a:p>
          <a:p>
            <a:pPr>
              <a:buNone/>
            </a:pPr>
            <a:r>
              <a:rPr lang="fr-FR" sz="18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	- Défense des intérêts économiques et stratégiques de l’enseigne</a:t>
            </a:r>
            <a:endParaRPr lang="fr-FR" sz="1800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57158" y="338328"/>
            <a:ext cx="8572560" cy="1252728"/>
          </a:xfrm>
        </p:spPr>
        <p:txBody>
          <a:bodyPr>
            <a:normAutofit/>
          </a:bodyPr>
          <a:lstStyle/>
          <a:p>
            <a:pPr algn="l"/>
            <a:r>
              <a:rPr lang="fr-FR" sz="2800" b="1" dirty="0" smtClean="0">
                <a:solidFill>
                  <a:srgbClr val="FFFF00"/>
                </a:solidFill>
                <a:latin typeface="Comic Sans MS" pitchFamily="66" charset="0"/>
              </a:rPr>
              <a:t>LES 10 REGLES D’OR POUR EVITER LA CRISE</a:t>
            </a:r>
            <a:endParaRPr lang="fr-FR" sz="2800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14282" y="3357562"/>
            <a:ext cx="7429552" cy="1477328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pPr marL="342900" indent="-342900"/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2.  </a:t>
            </a:r>
            <a:r>
              <a:rPr lang="fr-FR" u="sng" dirty="0" smtClean="0">
                <a:solidFill>
                  <a:srgbClr val="FF0000"/>
                </a:solidFill>
                <a:latin typeface="Comic Sans MS" pitchFamily="66" charset="0"/>
              </a:rPr>
              <a:t>Exploiter les outils de communication Interne</a:t>
            </a:r>
          </a:p>
          <a:p>
            <a:pPr marL="342900" indent="-342900"/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- Conventions nationales</a:t>
            </a:r>
          </a:p>
          <a:p>
            <a:pPr marL="342900" indent="-342900"/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   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- Réunions régionales</a:t>
            </a:r>
          </a:p>
          <a:p>
            <a:pPr marL="342900" indent="-342900"/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- Bulletin d’information</a:t>
            </a:r>
          </a:p>
          <a:p>
            <a:pPr marL="342900" indent="-342900"/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- Site Web et Intranet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14282" y="4929198"/>
            <a:ext cx="6786610" cy="92333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pPr marL="342900" indent="-342900">
              <a:buAutoNum type="arabicPeriod" startAt="3"/>
            </a:pPr>
            <a:r>
              <a:rPr lang="fr-FR" u="sng" dirty="0" smtClean="0">
                <a:solidFill>
                  <a:srgbClr val="FF0000"/>
                </a:solidFill>
                <a:latin typeface="Comic Sans MS" pitchFamily="66" charset="0"/>
              </a:rPr>
              <a:t>Mettre en place un management participatif et consultatif</a:t>
            </a:r>
          </a:p>
          <a:p>
            <a:pPr marL="342900" indent="-342900"/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- Commissions de travail (Communication  / produits)</a:t>
            </a:r>
          </a:p>
          <a:p>
            <a:pPr marL="342900" indent="-342900"/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- Commissions de réflexion (Informatique / gestion)</a:t>
            </a:r>
            <a:endParaRPr lang="fr-FR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14282" y="5929330"/>
            <a:ext cx="6786610" cy="369332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4.  </a:t>
            </a:r>
            <a:r>
              <a:rPr lang="fr-FR" u="sng" dirty="0" smtClean="0">
                <a:solidFill>
                  <a:srgbClr val="FF0000"/>
                </a:solidFill>
                <a:latin typeface="Comic Sans MS" pitchFamily="66" charset="0"/>
              </a:rPr>
              <a:t>Formaliser la transmission du savoir faire</a:t>
            </a:r>
            <a:endParaRPr lang="fr-FR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14282" y="6357958"/>
            <a:ext cx="7429552" cy="369332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pPr marL="342900" indent="-342900"/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5.  </a:t>
            </a:r>
            <a:r>
              <a:rPr lang="fr-FR" u="sng" dirty="0" smtClean="0">
                <a:solidFill>
                  <a:srgbClr val="FF0000"/>
                </a:solidFill>
                <a:latin typeface="Comic Sans MS" pitchFamily="66" charset="0"/>
              </a:rPr>
              <a:t>Mettre à disposition une formation continue Interne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/>
      <p:bldP spid="4" grpId="0" animBg="1"/>
      <p:bldP spid="5" grpId="0" animBg="1"/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57158" y="338328"/>
            <a:ext cx="8572560" cy="1252728"/>
          </a:xfrm>
        </p:spPr>
        <p:txBody>
          <a:bodyPr>
            <a:normAutofit/>
          </a:bodyPr>
          <a:lstStyle/>
          <a:p>
            <a:pPr algn="l"/>
            <a:r>
              <a:rPr lang="fr-FR" sz="2800" b="1" dirty="0" smtClean="0">
                <a:solidFill>
                  <a:srgbClr val="FFFF00"/>
                </a:solidFill>
                <a:latin typeface="Comic Sans MS" pitchFamily="66" charset="0"/>
              </a:rPr>
              <a:t>LES 10 REGLES D’OR POUR EVITER LA CRISE</a:t>
            </a:r>
            <a:endParaRPr lang="fr-FR" sz="2800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14282" y="2428868"/>
            <a:ext cx="7715304" cy="1200329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pPr marL="342900" indent="-342900">
              <a:buAutoNum type="arabicPeriod" startAt="6"/>
            </a:pPr>
            <a:r>
              <a:rPr lang="fr-FR" u="sng" dirty="0" smtClean="0">
                <a:solidFill>
                  <a:srgbClr val="FF0000"/>
                </a:solidFill>
                <a:latin typeface="Comic Sans MS" pitchFamily="66" charset="0"/>
              </a:rPr>
              <a:t>Développer la culture de l’objectif</a:t>
            </a:r>
          </a:p>
          <a:p>
            <a:pPr marL="342900" indent="-342900"/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	- Modéliser le métier </a:t>
            </a:r>
          </a:p>
          <a:p>
            <a:pPr marL="342900" indent="-342900"/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	- Toujours recentrer le discours sur ces indicateurs</a:t>
            </a:r>
          </a:p>
          <a:p>
            <a:pPr marL="342900" indent="-342900"/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	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14282" y="3786190"/>
            <a:ext cx="7786742" cy="369332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pPr marL="342900" indent="-342900"/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7.  </a:t>
            </a:r>
            <a:r>
              <a:rPr lang="fr-FR" u="sng" dirty="0" smtClean="0">
                <a:solidFill>
                  <a:srgbClr val="FF0000"/>
                </a:solidFill>
                <a:latin typeface="Comic Sans MS" pitchFamily="66" charset="0"/>
              </a:rPr>
              <a:t>Définir un </a:t>
            </a:r>
            <a:r>
              <a:rPr lang="fr-FR" u="sng" dirty="0" err="1" smtClean="0">
                <a:solidFill>
                  <a:srgbClr val="FF0000"/>
                </a:solidFill>
                <a:latin typeface="Comic Sans MS" pitchFamily="66" charset="0"/>
              </a:rPr>
              <a:t>reporting</a:t>
            </a:r>
            <a:r>
              <a:rPr lang="fr-FR" u="sng" dirty="0" smtClean="0">
                <a:solidFill>
                  <a:srgbClr val="FF0000"/>
                </a:solidFill>
                <a:latin typeface="Comic Sans MS" pitchFamily="66" charset="0"/>
              </a:rPr>
              <a:t> pertinent et le diffuser régulièrement </a:t>
            </a:r>
            <a:endParaRPr lang="fr-FR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14282" y="4286256"/>
            <a:ext cx="7786742" cy="646331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pPr marL="342900" indent="-342900"/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8.  </a:t>
            </a:r>
            <a:r>
              <a:rPr lang="fr-FR" u="sng" dirty="0" smtClean="0">
                <a:solidFill>
                  <a:srgbClr val="FF0000"/>
                </a:solidFill>
                <a:latin typeface="Comic Sans MS" pitchFamily="66" charset="0"/>
              </a:rPr>
              <a:t>Appliquer le principe de comparaison positive et favoriser le partage d’expérience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14282" y="5072074"/>
            <a:ext cx="6500858" cy="92333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pPr marL="342900" indent="-342900"/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9.  </a:t>
            </a:r>
            <a:r>
              <a:rPr lang="fr-FR" u="sng" dirty="0" smtClean="0">
                <a:solidFill>
                  <a:srgbClr val="FF0000"/>
                </a:solidFill>
                <a:latin typeface="Comic Sans MS" pitchFamily="66" charset="0"/>
              </a:rPr>
              <a:t>Expliquer dès le départ la mission de l’animateur</a:t>
            </a:r>
          </a:p>
          <a:p>
            <a:pPr marL="342900" indent="-342900"/>
            <a:r>
              <a:rPr lang="fr-FR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	- familiariser l’adhérent avec les outils utilisés</a:t>
            </a:r>
          </a:p>
          <a:p>
            <a:pPr marL="342900" indent="-342900"/>
            <a:r>
              <a:rPr lang="fr-FR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     - Adapter les sémantiques</a:t>
            </a:r>
            <a:endParaRPr lang="fr-FR" u="sng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14282" y="6143644"/>
            <a:ext cx="6500858" cy="369332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pPr marL="342900" indent="-342900"/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10.  </a:t>
            </a:r>
            <a:r>
              <a:rPr lang="fr-FR" u="sng" dirty="0" smtClean="0">
                <a:solidFill>
                  <a:srgbClr val="FF0000"/>
                </a:solidFill>
                <a:latin typeface="Comic Sans MS" pitchFamily="66" charset="0"/>
              </a:rPr>
              <a:t>Travailler sa communication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7" grpId="0" animBg="1"/>
      <p:bldP spid="8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775" y="188640"/>
            <a:ext cx="9145016" cy="1111664"/>
          </a:xfrm>
        </p:spPr>
        <p:txBody>
          <a:bodyPr>
            <a:normAutofit/>
          </a:bodyPr>
          <a:lstStyle/>
          <a:p>
            <a:r>
              <a:rPr lang="fr-FR" sz="3000" dirty="0" smtClean="0">
                <a:latin typeface="Comic Sans MS" pitchFamily="66" charset="0"/>
              </a:rPr>
              <a:t>DONNEES GENERALES SUR LA FRANCHISE</a:t>
            </a:r>
            <a:endParaRPr lang="fr-FR" sz="3000" dirty="0">
              <a:latin typeface="Comic Sans MS" pitchFamily="66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26584" y="2035018"/>
            <a:ext cx="5774176" cy="432048"/>
          </a:xfrm>
        </p:spPr>
        <p:txBody>
          <a:bodyPr>
            <a:normAutofit fontScale="25000" lnSpcReduction="20000"/>
          </a:bodyPr>
          <a:lstStyle/>
          <a:p>
            <a:pPr marL="285750" indent="-285750">
              <a:lnSpc>
                <a:spcPct val="170000"/>
              </a:lnSpc>
              <a:buFont typeface="Arial" pitchFamily="34" charset="0"/>
              <a:buChar char="•"/>
            </a:pPr>
            <a:fld id="{A28CFE35-2FBB-44EB-AA72-89178E5862C5}" type="slidenum">
              <a:rPr lang="fr-FR" sz="7200" smtClean="0">
                <a:latin typeface="Comic Sans MS" pitchFamily="66" charset="0"/>
              </a:rPr>
              <a:pPr marL="285750" indent="-285750">
                <a:lnSpc>
                  <a:spcPct val="170000"/>
                </a:lnSpc>
                <a:buFont typeface="Arial" pitchFamily="34" charset="0"/>
                <a:buChar char="•"/>
              </a:pPr>
              <a:t>2</a:t>
            </a:fld>
            <a:r>
              <a:rPr lang="fr-FR" sz="7200" dirty="0" smtClean="0">
                <a:latin typeface="Comic Sans MS" pitchFamily="66" charset="0"/>
              </a:rPr>
              <a:t>40.000 créations d’entreprises </a:t>
            </a:r>
            <a:r>
              <a:rPr lang="fr-FR" sz="7200" dirty="0">
                <a:latin typeface="Comic Sans MS" pitchFamily="66" charset="0"/>
              </a:rPr>
              <a:t>/an</a:t>
            </a:r>
          </a:p>
          <a:p>
            <a:pPr marL="0" indent="0">
              <a:lnSpc>
                <a:spcPct val="150000"/>
              </a:lnSpc>
              <a:buNone/>
            </a:pPr>
            <a:endParaRPr lang="fr-FR" sz="1000" dirty="0">
              <a:latin typeface="Comic Sans MS" pitchFamily="66" charset="0"/>
            </a:endParaRPr>
          </a:p>
          <a:p>
            <a:pPr lvl="4">
              <a:buFont typeface="Wingdings" pitchFamily="2" charset="2"/>
              <a:buChar char="§"/>
            </a:pPr>
            <a:endParaRPr lang="fr-FR" sz="1800" dirty="0" smtClean="0">
              <a:latin typeface="Comic Sans MS" pitchFamily="66" charset="0"/>
            </a:endParaRPr>
          </a:p>
          <a:p>
            <a:endParaRPr lang="fr-FR" sz="1800" dirty="0">
              <a:latin typeface="Comic Sans MS" pitchFamily="66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98502" y="2420888"/>
            <a:ext cx="777686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Le </a:t>
            </a:r>
            <a:r>
              <a:rPr lang="fr-FR" dirty="0">
                <a:solidFill>
                  <a:schemeClr val="tx2"/>
                </a:solidFill>
                <a:latin typeface="Comic Sans MS" pitchFamily="66" charset="0"/>
              </a:rPr>
              <a:t>taux de pérennité des entreprises à 3 ans est de 66% (</a:t>
            </a:r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APCE)</a:t>
            </a:r>
            <a:endParaRPr lang="fr-FR" sz="900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98502" y="3781379"/>
            <a:ext cx="6264696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fr-FR" dirty="0">
                <a:solidFill>
                  <a:schemeClr val="tx2"/>
                </a:solidFill>
                <a:latin typeface="Comic Sans MS" pitchFamily="66" charset="0"/>
              </a:rPr>
              <a:t>On a dénombré 1658 réseaux de Franchise en 2012</a:t>
            </a:r>
          </a:p>
          <a:p>
            <a:pPr marL="1200150" lvl="6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itchFamily="2" charset="2"/>
              <a:buChar char="ü"/>
            </a:pPr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350 </a:t>
            </a:r>
            <a:r>
              <a:rPr lang="fr-FR" dirty="0">
                <a:solidFill>
                  <a:schemeClr val="tx2"/>
                </a:solidFill>
                <a:latin typeface="Comic Sans MS" pitchFamily="66" charset="0"/>
              </a:rPr>
              <a:t>équipement de la personne</a:t>
            </a:r>
          </a:p>
          <a:p>
            <a:pPr marL="914400" lvl="6">
              <a:spcBef>
                <a:spcPct val="20000"/>
              </a:spcBef>
              <a:buClr>
                <a:schemeClr val="accent1"/>
              </a:buClr>
              <a:buSzPct val="100000"/>
              <a:buFont typeface="Wingdings" pitchFamily="2" charset="2"/>
              <a:buChar char="ü"/>
            </a:pPr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  172 </a:t>
            </a:r>
            <a:r>
              <a:rPr lang="fr-FR" dirty="0">
                <a:solidFill>
                  <a:schemeClr val="tx2"/>
                </a:solidFill>
                <a:latin typeface="Comic Sans MS" pitchFamily="66" charset="0"/>
              </a:rPr>
              <a:t>services à la personne</a:t>
            </a:r>
          </a:p>
          <a:p>
            <a:pPr marL="914400" lvl="6">
              <a:spcBef>
                <a:spcPct val="20000"/>
              </a:spcBef>
              <a:buClr>
                <a:schemeClr val="accent1"/>
              </a:buClr>
              <a:buSzPct val="100000"/>
              <a:buFont typeface="Wingdings" pitchFamily="2" charset="2"/>
              <a:buChar char="ü"/>
            </a:pPr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  146 </a:t>
            </a:r>
            <a:r>
              <a:rPr lang="fr-FR" dirty="0">
                <a:solidFill>
                  <a:schemeClr val="tx2"/>
                </a:solidFill>
                <a:latin typeface="Comic Sans MS" pitchFamily="66" charset="0"/>
              </a:rPr>
              <a:t>coiffure et esthétique</a:t>
            </a:r>
          </a:p>
          <a:p>
            <a:pPr marL="914400" lvl="6">
              <a:spcBef>
                <a:spcPct val="20000"/>
              </a:spcBef>
              <a:buClr>
                <a:schemeClr val="accent1"/>
              </a:buClr>
              <a:buSzPct val="100000"/>
              <a:buFont typeface="Wingdings" pitchFamily="2" charset="2"/>
              <a:buChar char="ü"/>
            </a:pPr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  144 </a:t>
            </a:r>
            <a:r>
              <a:rPr lang="fr-FR" dirty="0">
                <a:solidFill>
                  <a:schemeClr val="tx2"/>
                </a:solidFill>
                <a:latin typeface="Comic Sans MS" pitchFamily="66" charset="0"/>
              </a:rPr>
              <a:t>alimentaire</a:t>
            </a:r>
          </a:p>
          <a:p>
            <a:pPr marL="914400" lvl="6">
              <a:spcBef>
                <a:spcPct val="20000"/>
              </a:spcBef>
              <a:buClr>
                <a:schemeClr val="accent1"/>
              </a:buClr>
              <a:buSzPct val="100000"/>
              <a:buFont typeface="Wingdings" pitchFamily="2" charset="2"/>
              <a:buChar char="ü"/>
            </a:pPr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  137 </a:t>
            </a:r>
            <a:r>
              <a:rPr lang="fr-FR" dirty="0">
                <a:solidFill>
                  <a:schemeClr val="tx2"/>
                </a:solidFill>
                <a:latin typeface="Comic Sans MS" pitchFamily="66" charset="0"/>
              </a:rPr>
              <a:t>équipement de la maison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98501" y="2826717"/>
            <a:ext cx="8477953" cy="461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fr-FR" dirty="0">
                <a:solidFill>
                  <a:schemeClr val="tx2"/>
                </a:solidFill>
                <a:latin typeface="Comic Sans MS" pitchFamily="66" charset="0"/>
              </a:rPr>
              <a:t>90% des entreprises franchisées sont encore en activité après 5 ans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98502" y="5935670"/>
            <a:ext cx="8281510" cy="461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fr-FR" dirty="0">
                <a:solidFill>
                  <a:schemeClr val="tx2"/>
                </a:solidFill>
                <a:latin typeface="Comic Sans MS" pitchFamily="66" charset="0"/>
              </a:rPr>
              <a:t>65059 Franchisés en 2012 soit 39 franchisés de moyenne par réseau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98502" y="3288575"/>
            <a:ext cx="86939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fr-FR" dirty="0">
                <a:solidFill>
                  <a:schemeClr val="tx2"/>
                </a:solidFill>
                <a:latin typeface="Comic Sans MS" pitchFamily="66" charset="0"/>
              </a:rPr>
              <a:t>69% des franchisés sont d’anciens salariés du privé</a:t>
            </a:r>
          </a:p>
        </p:txBody>
      </p:sp>
    </p:spTree>
    <p:extLst>
      <p:ext uri="{BB962C8B-B14F-4D97-AF65-F5344CB8AC3E}">
        <p14:creationId xmlns:p14="http://schemas.microsoft.com/office/powerpoint/2010/main" xmlns="" val="3298783208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8" grpId="0"/>
      <p:bldP spid="12" grpId="0"/>
      <p:bldP spid="10" grpId="0"/>
      <p:bldP spid="13" grpId="0"/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42844" y="2428868"/>
            <a:ext cx="9001156" cy="928694"/>
          </a:xfrm>
        </p:spPr>
        <p:txBody>
          <a:bodyPr>
            <a:normAutofit lnSpcReduction="10000"/>
          </a:bodyPr>
          <a:lstStyle/>
          <a:p>
            <a:r>
              <a:rPr lang="fr-FR" sz="1800" dirty="0" smtClean="0">
                <a:solidFill>
                  <a:srgbClr val="FF0000"/>
                </a:solidFill>
                <a:latin typeface="Comic Sans MS" pitchFamily="66" charset="0"/>
              </a:rPr>
              <a:t>Directeur de Réseau </a:t>
            </a:r>
            <a:r>
              <a:rPr lang="fr-FR" sz="1800" dirty="0" smtClean="0">
                <a:latin typeface="Comic Sans MS" pitchFamily="66" charset="0"/>
              </a:rPr>
              <a:t>est une fonction méconnue et peu médiatisée, et pourtant, derrière la fonction, il y a le plus souvent…</a:t>
            </a:r>
          </a:p>
          <a:p>
            <a:pPr>
              <a:buNone/>
            </a:pPr>
            <a:r>
              <a:rPr lang="fr-FR" sz="1800" dirty="0" smtClean="0">
                <a:latin typeface="Comic Sans MS" pitchFamily="66" charset="0"/>
              </a:rPr>
              <a:t>	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376160"/>
          </a:xfrm>
        </p:spPr>
        <p:txBody>
          <a:bodyPr>
            <a:normAutofit fontScale="90000"/>
          </a:bodyPr>
          <a:lstStyle/>
          <a:p>
            <a:r>
              <a:rPr lang="fr-FR" sz="4000" dirty="0" smtClean="0">
                <a:latin typeface="Comic Sans MS" pitchFamily="66" charset="0"/>
              </a:rPr>
              <a:t>LE DIRECTEUR DE RESEAU</a:t>
            </a:r>
            <a:r>
              <a:rPr lang="fr-FR" sz="3200" dirty="0" smtClean="0">
                <a:latin typeface="Comic Sans MS" pitchFamily="66" charset="0"/>
              </a:rPr>
              <a:t/>
            </a:r>
            <a:br>
              <a:rPr lang="fr-FR" sz="3200" dirty="0" smtClean="0">
                <a:latin typeface="Comic Sans MS" pitchFamily="66" charset="0"/>
              </a:rPr>
            </a:br>
            <a:r>
              <a:rPr lang="fr-FR" sz="3200" dirty="0" smtClean="0">
                <a:latin typeface="Comic Sans MS" pitchFamily="66" charset="0"/>
              </a:rPr>
              <a:t/>
            </a:r>
            <a:br>
              <a:rPr lang="fr-FR" sz="3200" dirty="0" smtClean="0">
                <a:latin typeface="Comic Sans MS" pitchFamily="66" charset="0"/>
              </a:rPr>
            </a:br>
            <a:r>
              <a:rPr lang="fr-FR" sz="3200" dirty="0" smtClean="0">
                <a:latin typeface="Comic Sans MS" pitchFamily="66" charset="0"/>
              </a:rPr>
              <a:t>			</a:t>
            </a:r>
            <a:r>
              <a:rPr lang="fr-FR" sz="3200" dirty="0" smtClean="0">
                <a:solidFill>
                  <a:srgbClr val="FF0000"/>
                </a:solidFill>
                <a:latin typeface="Comic Sans MS" pitchFamily="66" charset="0"/>
              </a:rPr>
              <a:t>« Ce créateur d’Harmonie »</a:t>
            </a:r>
            <a:endParaRPr lang="fr-FR" sz="3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00034" y="3286124"/>
            <a:ext cx="5214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- Un maître de la polyvalence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00034" y="3571876"/>
            <a:ext cx="5000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- Un expert du Marketing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00034" y="3857628"/>
            <a:ext cx="507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- Un coach qui s’ignore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00034" y="4143380"/>
            <a:ext cx="371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- Un bon communiquant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00034" y="4429132"/>
            <a:ext cx="5572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- Un passionné de la relation Humaine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500034" y="3000372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- Un professionnel expérimenté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428596" y="4857760"/>
            <a:ext cx="8501122" cy="369332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Comic Sans MS" pitchFamily="66" charset="0"/>
              </a:rPr>
              <a:t>Mais pérenniser l’harmonie passera aussi par des qualités de visionnaire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42844" y="5357826"/>
            <a:ext cx="8858280" cy="1354217"/>
          </a:xfrm>
          <a:prstGeom prst="rect">
            <a:avLst/>
          </a:prstGeom>
          <a:solidFill>
            <a:srgbClr val="FFFF66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« Les entreprises de demain sont celles qui encouragent   la créativité d’aujourd’hui »</a:t>
            </a:r>
          </a:p>
          <a:p>
            <a:endParaRPr lang="fr-FR" sz="1700" dirty="0" smtClean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r>
              <a:rPr lang="fr-FR" sz="17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					Maurice </a:t>
            </a:r>
            <a:r>
              <a:rPr lang="fr-FR" sz="1700" dirty="0" err="1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Zeldman</a:t>
            </a:r>
            <a:r>
              <a:rPr lang="fr-FR" sz="17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(ingénieur américain)</a:t>
            </a:r>
            <a:endParaRPr lang="fr-FR" sz="1700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2636912"/>
            <a:ext cx="7408333" cy="2016224"/>
          </a:xfrm>
        </p:spPr>
        <p:txBody>
          <a:bodyPr>
            <a:normAutofit fontScale="70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fr-FR" sz="2900" dirty="0" smtClean="0">
                <a:latin typeface="Comic Sans MS" pitchFamily="66" charset="0"/>
              </a:rPr>
              <a:t>137 Réseaux</a:t>
            </a:r>
          </a:p>
          <a:p>
            <a:pPr marL="0" indent="0">
              <a:buNone/>
            </a:pPr>
            <a:endParaRPr lang="fr-FR" sz="2900" dirty="0" smtClean="0"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fr-FR" sz="2900" dirty="0" smtClean="0">
                <a:latin typeface="Comic Sans MS" pitchFamily="66" charset="0"/>
              </a:rPr>
              <a:t>3841 Franchisés soit 28 de moyenne</a:t>
            </a:r>
          </a:p>
          <a:p>
            <a:pPr marL="0" indent="0">
              <a:buNone/>
            </a:pPr>
            <a:endParaRPr lang="fr-FR" sz="2900" dirty="0" smtClean="0"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fr-FR" sz="2900" dirty="0" smtClean="0">
                <a:latin typeface="Comic Sans MS" pitchFamily="66" charset="0"/>
              </a:rPr>
              <a:t>4,6 Milliards de C.A</a:t>
            </a:r>
          </a:p>
          <a:p>
            <a:endParaRPr lang="fr-FR" dirty="0">
              <a:latin typeface="Comic Sans MS" pitchFamily="66" charset="0"/>
            </a:endParaRPr>
          </a:p>
          <a:p>
            <a:pPr marL="914400" lvl="3" indent="0">
              <a:buNone/>
            </a:pPr>
            <a:r>
              <a:rPr lang="fr-FR" dirty="0" smtClean="0">
                <a:latin typeface="Comic Sans MS" pitchFamily="66" charset="0"/>
              </a:rPr>
              <a:t>          </a:t>
            </a:r>
            <a:endParaRPr lang="fr-FR" sz="2400" dirty="0">
              <a:latin typeface="Comic Sans MS" pitchFamily="66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dirty="0" smtClean="0">
                <a:latin typeface="Comic Sans MS" pitchFamily="66" charset="0"/>
              </a:rPr>
              <a:t>DONNEES RESEAU DE FRANCHISE DE DECORATION ET D’EQUIPEMENT DE LA MAISON</a:t>
            </a:r>
            <a:endParaRPr lang="fr-FR" sz="2400" dirty="0">
              <a:latin typeface="Comic Sans MS" pitchFamily="66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79512" y="4795143"/>
            <a:ext cx="91450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rgbClr val="C00000"/>
                </a:solidFill>
                <a:latin typeface="Comic Sans MS" pitchFamily="66" charset="0"/>
              </a:rPr>
              <a:t>Chiffre d’Affaires cumulé des réseaux de Franchise </a:t>
            </a:r>
          </a:p>
          <a:p>
            <a:r>
              <a:rPr lang="fr-FR" sz="2800" dirty="0" smtClean="0">
                <a:solidFill>
                  <a:srgbClr val="C00000"/>
                </a:solidFill>
                <a:latin typeface="Comic Sans MS" pitchFamily="66" charset="0"/>
              </a:rPr>
              <a:t>		</a:t>
            </a:r>
            <a:r>
              <a:rPr lang="fr-FR" sz="2800" dirty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fr-FR" sz="2800" dirty="0" smtClean="0">
                <a:solidFill>
                  <a:srgbClr val="C00000"/>
                </a:solidFill>
                <a:latin typeface="Comic Sans MS" pitchFamily="66" charset="0"/>
              </a:rPr>
              <a:t>     = 50 Milliards d’€uros</a:t>
            </a:r>
            <a:endParaRPr lang="fr-FR" sz="2800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1570534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79512" y="1865009"/>
            <a:ext cx="8084922" cy="609517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	</a:t>
            </a:r>
            <a:r>
              <a:rPr lang="fr-FR" sz="2000" dirty="0" smtClean="0">
                <a:solidFill>
                  <a:srgbClr val="FF0000"/>
                </a:solidFill>
                <a:latin typeface="Comic Sans MS" pitchFamily="66" charset="0"/>
              </a:rPr>
              <a:t>9,54 Milliards de C.A </a:t>
            </a:r>
            <a:endParaRPr lang="fr-FR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858424"/>
          </a:xfrm>
        </p:spPr>
        <p:txBody>
          <a:bodyPr>
            <a:normAutofit fontScale="90000"/>
          </a:bodyPr>
          <a:lstStyle/>
          <a:p>
            <a:pPr lvl="3" algn="ctr" rtl="0">
              <a:spcBef>
                <a:spcPct val="0"/>
              </a:spcBef>
            </a:pPr>
            <a:r>
              <a:rPr lang="fr-FR" sz="4000" kern="1200" dirty="0">
                <a:solidFill>
                  <a:srgbClr val="FFFFFF"/>
                </a:solidFill>
                <a:latin typeface="Comic Sans MS" pitchFamily="66" charset="0"/>
                <a:ea typeface="+mj-ea"/>
                <a:cs typeface="+mj-cs"/>
              </a:rPr>
              <a:t>MARCHE DU MEUBLE 2012 </a:t>
            </a:r>
            <a:r>
              <a:rPr lang="fr-FR" sz="3200" dirty="0">
                <a:latin typeface="Comic Sans MS" pitchFamily="66" charset="0"/>
              </a:rPr>
              <a:t/>
            </a:r>
            <a:br>
              <a:rPr lang="fr-FR" sz="3200" dirty="0">
                <a:latin typeface="Comic Sans MS" pitchFamily="66" charset="0"/>
              </a:rPr>
            </a:br>
            <a:endParaRPr lang="fr-FR" sz="3200" dirty="0"/>
          </a:p>
        </p:txBody>
      </p:sp>
      <p:sp>
        <p:nvSpPr>
          <p:cNvPr id="4" name="Flèche droite 3"/>
          <p:cNvSpPr/>
          <p:nvPr/>
        </p:nvSpPr>
        <p:spPr>
          <a:xfrm flipV="1">
            <a:off x="299189" y="1995446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Comic Sans MS" pitchFamily="66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22460" y="2277961"/>
            <a:ext cx="7952671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>
                <a:solidFill>
                  <a:srgbClr val="FF0000"/>
                </a:solidFill>
                <a:latin typeface="Comic Sans MS" pitchFamily="66" charset="0"/>
              </a:rPr>
              <a:t>Circuits spécialisés </a:t>
            </a:r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:</a:t>
            </a:r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		</a:t>
            </a:r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87,5%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Equipement du foyer 		26,3%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Jeune Habitat 		23,1%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Spécialistes cuisines		11,5%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Ameublement milieu de gamme  11,4%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Ameublement haut de gamme	 4,1%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Artisans			 4,1%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Spécialistes salons		 2,3%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Autres magasins spécialisés	 4,6%</a:t>
            </a:r>
            <a:endParaRPr lang="fr-FR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02310" y="5001784"/>
            <a:ext cx="7972821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>
                <a:solidFill>
                  <a:srgbClr val="FF0000"/>
                </a:solidFill>
                <a:latin typeface="Comic Sans MS" pitchFamily="66" charset="0"/>
              </a:rPr>
              <a:t>Circuits non spécialisés </a:t>
            </a:r>
            <a:r>
              <a:rPr lang="fr-FR" u="sng" dirty="0" smtClean="0">
                <a:solidFill>
                  <a:srgbClr val="FF0000"/>
                </a:solidFill>
                <a:latin typeface="Comic Sans MS" pitchFamily="66" charset="0"/>
              </a:rPr>
              <a:t>:</a:t>
            </a:r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		</a:t>
            </a:r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12,5%</a:t>
            </a:r>
            <a:endParaRPr lang="fr-FR" u="sng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GSB 				 4,1%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Ventes à distance		 3,9%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Hypermarchés		 1,3%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Grands Magasins 		 0,5%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>
                <a:solidFill>
                  <a:schemeClr val="tx2"/>
                </a:solidFill>
                <a:latin typeface="Comic Sans MS" pitchFamily="66" charset="0"/>
              </a:rPr>
              <a:t>Divers			 2,7% </a:t>
            </a:r>
            <a:endParaRPr lang="fr-FR" dirty="0">
              <a:solidFill>
                <a:schemeClr val="tx2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7330790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4" grpId="0" animBg="1"/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/>
              <a:t>DONNEES BOIS &amp; CHIFFONS</a:t>
            </a:r>
            <a:endParaRPr lang="fr-FR" sz="4000" dirty="0"/>
          </a:p>
        </p:txBody>
      </p:sp>
      <p:sp>
        <p:nvSpPr>
          <p:cNvPr id="4" name="ZoneTexte 3"/>
          <p:cNvSpPr txBox="1"/>
          <p:nvPr/>
        </p:nvSpPr>
        <p:spPr>
          <a:xfrm>
            <a:off x="313400" y="2060848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latin typeface="Comic Sans MS" pitchFamily="66" charset="0"/>
              </a:rPr>
              <a:t>Les </a:t>
            </a:r>
            <a:r>
              <a:rPr lang="fr-FR" u="sng" dirty="0" smtClean="0">
                <a:latin typeface="Comic Sans MS" pitchFamily="66" charset="0"/>
              </a:rPr>
              <a:t>chiffres en 2007</a:t>
            </a:r>
            <a:endParaRPr lang="fr-FR" u="sng" dirty="0">
              <a:latin typeface="Comic Sans MS" pitchFamily="66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42844" y="2786058"/>
            <a:ext cx="8856984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>
                <a:latin typeface="Comic Sans MS" pitchFamily="66" charset="0"/>
              </a:rPr>
              <a:t>92 </a:t>
            </a:r>
            <a:r>
              <a:rPr lang="fr-FR" dirty="0" smtClean="0">
                <a:latin typeface="Comic Sans MS" pitchFamily="66" charset="0"/>
              </a:rPr>
              <a:t>magasins</a:t>
            </a:r>
            <a:r>
              <a:rPr lang="fr-FR" dirty="0">
                <a:latin typeface="Comic Sans MS" pitchFamily="66" charset="0"/>
              </a:rPr>
              <a:t> </a:t>
            </a:r>
            <a:r>
              <a:rPr lang="fr-FR" dirty="0" smtClean="0">
                <a:latin typeface="Comic Sans MS" pitchFamily="66" charset="0"/>
              </a:rPr>
              <a:t>					        1</a:t>
            </a:r>
            <a:r>
              <a:rPr lang="fr-FR" dirty="0">
                <a:latin typeface="Comic Sans MS" pitchFamily="66" charset="0"/>
              </a:rPr>
              <a:t>% du marché du meuble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Comic Sans MS" pitchFamily="66" charset="0"/>
              </a:rPr>
              <a:t>Surface moyenne 771 M²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Comic Sans MS" pitchFamily="66" charset="0"/>
              </a:rPr>
              <a:t>CA annuel au M² = 2115 €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Comic Sans MS" pitchFamily="66" charset="0"/>
              </a:rPr>
              <a:t>Moyenne </a:t>
            </a:r>
            <a:r>
              <a:rPr lang="fr-FR" dirty="0" smtClean="0">
                <a:latin typeface="Comic Sans MS" pitchFamily="66" charset="0"/>
              </a:rPr>
              <a:t>nombre d’entrées mensuelle/magasin =  6758 entrées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Comic Sans MS" pitchFamily="66" charset="0"/>
              </a:rPr>
              <a:t>Répartition CA : 45% meuble - 29% canapés – 26 % boutique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xmlns="" val="2284271455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latin typeface="Comic Sans MS" pitchFamily="66" charset="0"/>
              </a:rPr>
              <a:t>LE CONCEPT BOIS &amp; CHIFFONS</a:t>
            </a:r>
            <a:endParaRPr lang="fr-FR" sz="3600" dirty="0">
              <a:latin typeface="Comic Sans MS" pitchFamily="66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11835" y="326291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 smtClean="0">
                <a:latin typeface="Comic Sans MS" pitchFamily="66" charset="0"/>
              </a:rPr>
              <a:t>Création en 1997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94210" y="3932741"/>
            <a:ext cx="2630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>
                <a:latin typeface="Comic Sans MS" pitchFamily="66" charset="0"/>
              </a:rPr>
              <a:t>Un nom décalé</a:t>
            </a:r>
          </a:p>
        </p:txBody>
      </p:sp>
      <p:sp>
        <p:nvSpPr>
          <p:cNvPr id="7" name="ZoneTexte 6"/>
          <p:cNvSpPr txBox="1"/>
          <p:nvPr/>
        </p:nvSpPr>
        <p:spPr>
          <a:xfrm flipH="1">
            <a:off x="494210" y="4571836"/>
            <a:ext cx="2261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>
                <a:latin typeface="Comic Sans MS" pitchFamily="66" charset="0"/>
              </a:rPr>
              <a:t>Façade originale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141358263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2060848"/>
            <a:ext cx="7408333" cy="2409717"/>
          </a:xfrm>
        </p:spPr>
        <p:txBody>
          <a:bodyPr/>
          <a:lstStyle/>
          <a:p>
            <a:r>
              <a:rPr lang="fr-FR" sz="1800" dirty="0" smtClean="0">
                <a:latin typeface="Comic Sans MS" pitchFamily="66" charset="0"/>
              </a:rPr>
              <a:t>Positionnement milieu de gamme</a:t>
            </a:r>
          </a:p>
          <a:p>
            <a:r>
              <a:rPr lang="fr-FR" sz="1800" dirty="0" smtClean="0">
                <a:latin typeface="Comic Sans MS" pitchFamily="66" charset="0"/>
              </a:rPr>
              <a:t>Esprit décorateur d’intérieur</a:t>
            </a:r>
          </a:p>
          <a:p>
            <a:r>
              <a:rPr lang="fr-FR" sz="1800" dirty="0" smtClean="0">
                <a:latin typeface="Comic Sans MS" pitchFamily="66" charset="0"/>
              </a:rPr>
              <a:t>Des ambiances accessoirisées</a:t>
            </a:r>
          </a:p>
          <a:p>
            <a:r>
              <a:rPr lang="fr-FR" sz="1800" dirty="0" smtClean="0">
                <a:latin typeface="Comic Sans MS" pitchFamily="66" charset="0"/>
              </a:rPr>
              <a:t>Concept mêlé de meuble et de décoration </a:t>
            </a:r>
          </a:p>
          <a:p>
            <a:r>
              <a:rPr lang="fr-FR" sz="1800" dirty="0" smtClean="0">
                <a:latin typeface="Comic Sans MS" pitchFamily="66" charset="0"/>
              </a:rPr>
              <a:t>Un merchandising élaboré</a:t>
            </a:r>
          </a:p>
          <a:p>
            <a:r>
              <a:rPr lang="fr-FR" sz="1800" dirty="0" smtClean="0">
                <a:latin typeface="Comic Sans MS" pitchFamily="66" charset="0"/>
              </a:rPr>
              <a:t>Des produits exotiques invitant au voyage</a:t>
            </a:r>
          </a:p>
          <a:p>
            <a:r>
              <a:rPr lang="fr-FR" sz="1800" dirty="0" smtClean="0">
                <a:latin typeface="Comic Sans MS" pitchFamily="66" charset="0"/>
              </a:rPr>
              <a:t>Des collections exclusives et artisanales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latin typeface="Comic Sans MS" pitchFamily="66" charset="0"/>
              </a:rPr>
              <a:t>LE CONCEPT BOIS &amp; CHIFFONS</a:t>
            </a:r>
            <a:endParaRPr lang="fr-FR" sz="3600" dirty="0">
              <a:latin typeface="Comic Sans MS" pitchFamily="66" charset="0"/>
            </a:endParaRPr>
          </a:p>
        </p:txBody>
      </p:sp>
      <p:sp>
        <p:nvSpPr>
          <p:cNvPr id="5" name="Flèche vers le bas 4"/>
          <p:cNvSpPr/>
          <p:nvPr/>
        </p:nvSpPr>
        <p:spPr>
          <a:xfrm>
            <a:off x="3070537" y="4612233"/>
            <a:ext cx="288032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39552" y="5260558"/>
            <a:ext cx="8136904" cy="923330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b="1" i="1" dirty="0" smtClean="0">
                <a:solidFill>
                  <a:srgbClr val="FF0000"/>
                </a:solidFill>
                <a:latin typeface="Comic Sans MS" pitchFamily="66" charset="0"/>
              </a:rPr>
              <a:t>Un Concept qui séduit la clientèle féminine</a:t>
            </a:r>
          </a:p>
          <a:p>
            <a:r>
              <a:rPr lang="fr-FR" b="1" i="1" dirty="0">
                <a:solidFill>
                  <a:srgbClr val="FF0000"/>
                </a:solidFill>
                <a:latin typeface="Comic Sans MS" pitchFamily="66" charset="0"/>
              </a:rPr>
              <a:t>	</a:t>
            </a:r>
            <a:r>
              <a:rPr lang="fr-FR" b="1" i="1" dirty="0" smtClean="0">
                <a:solidFill>
                  <a:srgbClr val="FF0000"/>
                </a:solidFill>
                <a:latin typeface="Comic Sans MS" pitchFamily="66" charset="0"/>
              </a:rPr>
              <a:t>		</a:t>
            </a:r>
          </a:p>
          <a:p>
            <a:r>
              <a:rPr lang="fr-FR" b="1" i="1" dirty="0">
                <a:solidFill>
                  <a:srgbClr val="FF0000"/>
                </a:solidFill>
                <a:latin typeface="Comic Sans MS" pitchFamily="66" charset="0"/>
              </a:rPr>
              <a:t>	</a:t>
            </a:r>
            <a:r>
              <a:rPr lang="fr-FR" b="1" i="1" dirty="0" smtClean="0">
                <a:solidFill>
                  <a:srgbClr val="FF0000"/>
                </a:solidFill>
                <a:latin typeface="Comic Sans MS" pitchFamily="66" charset="0"/>
              </a:rPr>
              <a:t>		Un Concept qui favorise l’achat d’impulsion </a:t>
            </a:r>
            <a:endParaRPr lang="fr-FR" b="1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5553668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285720" y="2428868"/>
            <a:ext cx="7408333" cy="3450696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fr-FR" sz="1800" u="sng" dirty="0" smtClean="0">
                <a:solidFill>
                  <a:srgbClr val="FF0000"/>
                </a:solidFill>
                <a:latin typeface="Comic Sans MS" pitchFamily="66" charset="0"/>
              </a:rPr>
              <a:t>Points forts du Concept</a:t>
            </a:r>
            <a:r>
              <a:rPr lang="fr-FR" sz="1800" dirty="0" smtClean="0">
                <a:solidFill>
                  <a:srgbClr val="FF0000"/>
                </a:solidFill>
                <a:latin typeface="Comic Sans MS" pitchFamily="66" charset="0"/>
              </a:rPr>
              <a:t> :</a:t>
            </a:r>
          </a:p>
          <a:p>
            <a:pPr>
              <a:lnSpc>
                <a:spcPct val="150000"/>
              </a:lnSpc>
              <a:buNone/>
            </a:pPr>
            <a:r>
              <a:rPr lang="fr-FR" sz="1800" dirty="0" smtClean="0">
                <a:latin typeface="Comic Sans MS" pitchFamily="66" charset="0"/>
              </a:rPr>
              <a:t>	- Aucun concurrent</a:t>
            </a:r>
          </a:p>
          <a:p>
            <a:pPr>
              <a:buNone/>
            </a:pPr>
            <a:r>
              <a:rPr lang="fr-FR" sz="1800" dirty="0" smtClean="0">
                <a:latin typeface="Comic Sans MS" pitchFamily="66" charset="0"/>
              </a:rPr>
              <a:t>	- 10 à 15 ouvertures de magasins par an</a:t>
            </a:r>
          </a:p>
          <a:p>
            <a:pPr>
              <a:buNone/>
            </a:pPr>
            <a:r>
              <a:rPr lang="fr-FR" sz="1800" dirty="0" smtClean="0">
                <a:latin typeface="Comic Sans MS" pitchFamily="66" charset="0"/>
              </a:rPr>
              <a:t>	- Un CA en progression constante sur un marché qui stagne</a:t>
            </a:r>
          </a:p>
          <a:p>
            <a:pPr>
              <a:buNone/>
            </a:pPr>
            <a:r>
              <a:rPr lang="fr-FR" sz="1800" dirty="0" smtClean="0">
                <a:latin typeface="Comic Sans MS" pitchFamily="66" charset="0"/>
              </a:rPr>
              <a:t>	- Des franchisés passionnés par leur métier</a:t>
            </a:r>
          </a:p>
          <a:p>
            <a:pPr>
              <a:buNone/>
            </a:pPr>
            <a:r>
              <a:rPr lang="fr-FR" sz="1800" dirty="0" smtClean="0">
                <a:latin typeface="Comic Sans MS" pitchFamily="66" charset="0"/>
              </a:rPr>
              <a:t>	- Une agence de communication intégrée</a:t>
            </a:r>
          </a:p>
          <a:p>
            <a:pPr>
              <a:buNone/>
            </a:pPr>
            <a:r>
              <a:rPr lang="fr-FR" sz="1800" dirty="0" smtClean="0">
                <a:latin typeface="Comic Sans MS" pitchFamily="66" charset="0"/>
              </a:rPr>
              <a:t>	- une formation continue et un Campus « maison »</a:t>
            </a:r>
          </a:p>
          <a:p>
            <a:pPr>
              <a:buNone/>
            </a:pPr>
            <a:r>
              <a:rPr lang="fr-FR" sz="1800" dirty="0" smtClean="0">
                <a:latin typeface="Comic Sans MS" pitchFamily="66" charset="0"/>
              </a:rPr>
              <a:t>	- Des équipes de décorateurs intégrées</a:t>
            </a:r>
          </a:p>
          <a:p>
            <a:pPr>
              <a:buNone/>
            </a:pPr>
            <a:r>
              <a:rPr lang="fr-FR" sz="1800" dirty="0" smtClean="0">
                <a:latin typeface="Comic Sans MS" pitchFamily="66" charset="0"/>
              </a:rPr>
              <a:t>	- 20.000 M² de stock livrable sous 8 jours</a:t>
            </a:r>
          </a:p>
          <a:p>
            <a:pPr>
              <a:buNone/>
            </a:pPr>
            <a:r>
              <a:rPr lang="fr-FR" sz="1800" dirty="0" smtClean="0">
                <a:latin typeface="Comic Sans MS" pitchFamily="66" charset="0"/>
              </a:rPr>
              <a:t>	- Un Réseau porté par la force du Concept et la croissance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>
                <a:latin typeface="Comic Sans MS" pitchFamily="66" charset="0"/>
              </a:rPr>
              <a:t>FORCES ET FAIBLESSES DU CONCEPT </a:t>
            </a:r>
            <a:endParaRPr lang="fr-FR" sz="32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57158" y="2500306"/>
            <a:ext cx="8501122" cy="321471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1800" u="sng" dirty="0" smtClean="0">
                <a:solidFill>
                  <a:srgbClr val="FF0000"/>
                </a:solidFill>
                <a:latin typeface="Comic Sans MS" pitchFamily="66" charset="0"/>
              </a:rPr>
              <a:t>Points faibles du Concept</a:t>
            </a:r>
            <a:r>
              <a:rPr lang="fr-FR" sz="1800" dirty="0" smtClean="0">
                <a:solidFill>
                  <a:srgbClr val="FF0000"/>
                </a:solidFill>
                <a:latin typeface="Comic Sans MS" pitchFamily="66" charset="0"/>
              </a:rPr>
              <a:t> :</a:t>
            </a:r>
          </a:p>
          <a:p>
            <a:pPr>
              <a:lnSpc>
                <a:spcPct val="150000"/>
              </a:lnSpc>
              <a:buNone/>
            </a:pPr>
            <a:r>
              <a:rPr lang="fr-FR" sz="1800" dirty="0" smtClean="0">
                <a:latin typeface="Comic Sans MS" pitchFamily="66" charset="0"/>
              </a:rPr>
              <a:t>	- Un Réseau constitué à 95% par des franchisés issus d’autres marchés</a:t>
            </a:r>
          </a:p>
          <a:p>
            <a:pPr>
              <a:buNone/>
            </a:pPr>
            <a:r>
              <a:rPr lang="fr-FR" sz="1800" dirty="0" smtClean="0">
                <a:latin typeface="Comic Sans MS" pitchFamily="66" charset="0"/>
              </a:rPr>
              <a:t>	- 80% des franchisés étaient déjà chefs d’entreprise</a:t>
            </a:r>
          </a:p>
          <a:p>
            <a:pPr>
              <a:buNone/>
            </a:pPr>
            <a:r>
              <a:rPr lang="fr-FR" sz="1800" dirty="0" smtClean="0">
                <a:latin typeface="Comic Sans MS" pitchFamily="66" charset="0"/>
              </a:rPr>
              <a:t>	</a:t>
            </a:r>
            <a:r>
              <a:rPr lang="fr-FR" sz="1800" dirty="0" smtClean="0">
                <a:latin typeface="Comic Sans MS" pitchFamily="66" charset="0"/>
              </a:rPr>
              <a:t>- Un recrutement trop basé sur la surface financière</a:t>
            </a:r>
            <a:endParaRPr lang="fr-FR" sz="1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fr-FR" sz="1800" dirty="0" smtClean="0">
                <a:latin typeface="Comic Sans MS" pitchFamily="66" charset="0"/>
              </a:rPr>
              <a:t>	- Un besoin en trésorerie élevé pour financer le haut niveau du stock</a:t>
            </a:r>
          </a:p>
          <a:p>
            <a:pPr>
              <a:buNone/>
            </a:pPr>
            <a:r>
              <a:rPr lang="fr-FR" sz="1800" dirty="0" smtClean="0">
                <a:latin typeface="Comic Sans MS" pitchFamily="66" charset="0"/>
              </a:rPr>
              <a:t>	- Un concept difficile à maitriser car qui cumule 2 métiers différents</a:t>
            </a:r>
          </a:p>
          <a:p>
            <a:pPr>
              <a:buNone/>
            </a:pPr>
            <a:r>
              <a:rPr lang="fr-FR" sz="1800" dirty="0" smtClean="0">
                <a:latin typeface="Comic Sans MS" pitchFamily="66" charset="0"/>
              </a:rPr>
              <a:t>	</a:t>
            </a:r>
            <a:r>
              <a:rPr lang="fr-FR" sz="1800" dirty="0" smtClean="0">
                <a:latin typeface="Comic Sans MS" pitchFamily="66" charset="0"/>
              </a:rPr>
              <a:t> </a:t>
            </a:r>
            <a:endParaRPr lang="fr-FR" sz="1800" dirty="0" smtClean="0">
              <a:latin typeface="Comic Sans MS" pitchFamily="66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>
                <a:latin typeface="Comic Sans MS" pitchFamily="66" charset="0"/>
              </a:rPr>
              <a:t>FORCES ET FAIBLESSES DU CONCEPT </a:t>
            </a:r>
            <a:endParaRPr lang="fr-FR" sz="32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agues">
  <a:themeElements>
    <a:clrScheme name="Vagues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agues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agues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1256</TotalTime>
  <Words>878</Words>
  <Application>Microsoft Office PowerPoint</Application>
  <PresentationFormat>Affichage à l'écran (4:3)</PresentationFormat>
  <Paragraphs>189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Vagues</vt:lpstr>
      <vt:lpstr>                  « DES HAUTS ET DES BAS »</vt:lpstr>
      <vt:lpstr>DONNEES GENERALES SUR LA FRANCHISE</vt:lpstr>
      <vt:lpstr>DONNEES RESEAU DE FRANCHISE DE DECORATION ET D’EQUIPEMENT DE LA MAISON</vt:lpstr>
      <vt:lpstr>MARCHE DU MEUBLE 2012  </vt:lpstr>
      <vt:lpstr>DONNEES BOIS &amp; CHIFFONS</vt:lpstr>
      <vt:lpstr>LE CONCEPT BOIS &amp; CHIFFONS</vt:lpstr>
      <vt:lpstr>LE CONCEPT BOIS &amp; CHIFFONS</vt:lpstr>
      <vt:lpstr>FORCES ET FAIBLESSES DU CONCEPT </vt:lpstr>
      <vt:lpstr>FORCES ET FAIBLESSES DU CONCEPT </vt:lpstr>
      <vt:lpstr>LE DIRECTEUR DE RESEAU B&amp;C</vt:lpstr>
      <vt:lpstr>LA REGLE DES TROIS EVALUATIONS </vt:lpstr>
      <vt:lpstr>Crise et retournement du marché</vt:lpstr>
      <vt:lpstr>Crise et retournement du marché</vt:lpstr>
      <vt:lpstr>LE CONSTAT</vt:lpstr>
      <vt:lpstr>LE DIRECTEUR DE RESEAU FACE A LA CRISE</vt:lpstr>
      <vt:lpstr>LE DIRECTEUR DE RESEAU EN PREMIERE LIGNE</vt:lpstr>
      <vt:lpstr>LA SAGA CONTINUE</vt:lpstr>
      <vt:lpstr>LES 10 REGLES D’OR POUR EVITER LA CRISE</vt:lpstr>
      <vt:lpstr>LES 10 REGLES D’OR POUR EVITER LA CRISE</vt:lpstr>
      <vt:lpstr>LE DIRECTEUR DE RESEAU     « Ce créateur d’Harmonie 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« Des hauts et des bas »</dc:title>
  <dc:creator>user user</dc:creator>
  <cp:lastModifiedBy>Laforest</cp:lastModifiedBy>
  <cp:revision>118</cp:revision>
  <dcterms:created xsi:type="dcterms:W3CDTF">2013-05-11T14:18:31Z</dcterms:created>
  <dcterms:modified xsi:type="dcterms:W3CDTF">2013-05-23T13:11:03Z</dcterms:modified>
</cp:coreProperties>
</file>