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3" autoAdjust="0"/>
  </p:normalViewPr>
  <p:slideViewPr>
    <p:cSldViewPr>
      <p:cViewPr varScale="1">
        <p:scale>
          <a:sx n="109" d="100"/>
          <a:sy n="109" d="100"/>
        </p:scale>
        <p:origin x="-1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/>
            </a:lvl1pPr>
          </a:lstStyle>
          <a:p>
            <a:fld id="{E4CDB039-E081-4561-B7C2-65DDBC4CA45D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r">
              <a:defRPr sz="1200"/>
            </a:lvl1pPr>
          </a:lstStyle>
          <a:p>
            <a:fld id="{851EA150-FEB1-4917-9F58-404C283F22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27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/>
          <a:lstStyle>
            <a:lvl1pPr algn="r">
              <a:defRPr sz="1200"/>
            </a:lvl1pPr>
          </a:lstStyle>
          <a:p>
            <a:fld id="{E8F6611A-C5C4-4FF3-83B2-106D719808CB}" type="datetimeFigureOut">
              <a:rPr lang="fr-FR" smtClean="0"/>
              <a:t>10/03/2014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46" tIns="45423" rIns="90846" bIns="45423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6"/>
            <a:ext cx="5438140" cy="4442698"/>
          </a:xfrm>
          <a:prstGeom prst="rect">
            <a:avLst/>
          </a:prstGeom>
        </p:spPr>
        <p:txBody>
          <a:bodyPr vert="horz" lIns="90846" tIns="45423" rIns="90846" bIns="4542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0846" tIns="45423" rIns="90846" bIns="45423" rtlCol="0" anchor="b"/>
          <a:lstStyle>
            <a:lvl1pPr algn="r">
              <a:defRPr sz="1200"/>
            </a:lvl1pPr>
          </a:lstStyle>
          <a:p>
            <a:fld id="{0119F5EF-BEA3-4367-A560-E6DBFE4F8BD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751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19F5EF-BEA3-4367-A560-E6DBFE4F8BDC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smtClean="0"/>
              <a:t>BATAILLON &amp; ASSOCIES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19F5EF-BEA3-4367-A560-E6DBFE4F8BDC}" type="slidenum">
              <a:rPr lang="fr-FR" smtClean="0"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357A-1DB4-4B57-BAE2-90A6F1A4F24D}" type="datetime1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35030-CEAC-4447-906F-8DB8CA1AF0EB}" type="datetime1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142B8-DC93-4756-AE55-7D0436EBC8BA}" type="datetime1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7137-D07B-4D12-96BD-2241A796CDE1}" type="datetime1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1D497-BCEE-4296-A930-F9F923916F7F}" type="datetime1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A59F2-4D4D-4A8D-A041-61AA8151F751}" type="datetime1">
              <a:rPr lang="fr-FR" smtClean="0"/>
              <a:t>10/03/2014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6737-E348-4303-BD30-68D13B395762}" type="datetime1">
              <a:rPr lang="fr-FR" smtClean="0"/>
              <a:t>10/03/2014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B9C8F-D273-433B-B420-6130F9D53515}" type="datetime1">
              <a:rPr lang="fr-FR" smtClean="0"/>
              <a:t>10/03/2014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A8915-11C8-4EF7-9675-3CE6F32C8952}" type="datetime1">
              <a:rPr lang="fr-FR" smtClean="0"/>
              <a:t>10/03/2014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178D-70F6-4773-8974-30584C720664}" type="datetime1">
              <a:rPr lang="fr-FR" smtClean="0"/>
              <a:t>10/03/2014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19C5-58D9-4135-9835-31FD10502062}" type="datetime1">
              <a:rPr lang="fr-FR" smtClean="0"/>
              <a:t>10/03/2014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6D449-1BF9-480C-B68A-F8F72FE25DFF}" type="datetime1">
              <a:rPr lang="fr-FR" smtClean="0"/>
              <a:t>10/03/2014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BATAILLON &amp; Associés                                                                                                                           ETUDE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4124C-5295-4D01-838B-41C65238EC2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ataillon@bataillonfranc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.bataillon@pt.l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Traitement fiscal des produits de la propriété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industrielle</a:t>
            </a:r>
            <a:br>
              <a:rPr lang="fr-F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en France et au Luxembourg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179512" y="5517232"/>
            <a:ext cx="8424936" cy="1224136"/>
          </a:xfrm>
        </p:spPr>
        <p:txBody>
          <a:bodyPr/>
          <a:lstStyle/>
          <a:p>
            <a:pPr algn="l"/>
            <a:endParaRPr lang="fr-FR" dirty="0" smtClean="0"/>
          </a:p>
          <a:p>
            <a:pPr algn="l"/>
            <a:endParaRPr lang="fr-FR" b="1" dirty="0" smtClean="0"/>
          </a:p>
          <a:p>
            <a:pPr algn="l"/>
            <a:r>
              <a:rPr lang="fr-FR" sz="1100" b="1" dirty="0" smtClean="0"/>
              <a:t>BATAILLON </a:t>
            </a:r>
            <a:r>
              <a:rPr lang="fr-FR" sz="1100" b="1" dirty="0" smtClean="0"/>
              <a:t>&amp; </a:t>
            </a:r>
            <a:r>
              <a:rPr lang="fr-FR" sz="1100" b="1" dirty="0" smtClean="0"/>
              <a:t>ASSOCIES						ETUDE BATAILLON</a:t>
            </a:r>
          </a:p>
          <a:p>
            <a:pPr algn="l"/>
            <a:r>
              <a:rPr lang="fr-FR" sz="1100" b="1" dirty="0" smtClean="0"/>
              <a:t>29, rue Fortuny							10, rue de Vianden</a:t>
            </a:r>
          </a:p>
          <a:p>
            <a:pPr algn="l"/>
            <a:r>
              <a:rPr lang="fr-FR" sz="1100" b="1" dirty="0" smtClean="0"/>
              <a:t>75017. PARIS							</a:t>
            </a:r>
            <a:r>
              <a:rPr lang="fr-FR" sz="1100" b="1" dirty="0"/>
              <a:t>L-2680  LUXEMBOURG </a:t>
            </a:r>
            <a:endParaRPr lang="fr-FR" sz="1100" b="1" dirty="0" smtClean="0"/>
          </a:p>
          <a:p>
            <a:pPr algn="l"/>
            <a:r>
              <a:rPr lang="fr-FR" sz="900" dirty="0"/>
              <a:t>tel   : +33 1 43 18 38 </a:t>
            </a:r>
            <a:r>
              <a:rPr lang="fr-FR" sz="900" dirty="0" smtClean="0"/>
              <a:t>00						</a:t>
            </a:r>
            <a:r>
              <a:rPr lang="en-US" sz="900" dirty="0"/>
              <a:t>Tel : +352 27 44 14</a:t>
            </a:r>
            <a:endParaRPr lang="fr-FR" sz="900" dirty="0"/>
          </a:p>
          <a:p>
            <a:pPr algn="l"/>
            <a:r>
              <a:rPr lang="fr-FR" sz="900" dirty="0" smtClean="0"/>
              <a:t>fax </a:t>
            </a:r>
            <a:r>
              <a:rPr lang="fr-FR" sz="900" dirty="0"/>
              <a:t>: + 33 1 43 18 38 </a:t>
            </a:r>
            <a:r>
              <a:rPr lang="fr-FR" sz="900" dirty="0" smtClean="0"/>
              <a:t>01						</a:t>
            </a:r>
            <a:r>
              <a:rPr lang="en-US" sz="900" dirty="0"/>
              <a:t>Fax : +352 27 44 97 96</a:t>
            </a:r>
            <a:endParaRPr lang="fr-FR" sz="900" dirty="0"/>
          </a:p>
          <a:p>
            <a:pPr algn="l"/>
            <a:r>
              <a:rPr lang="fr-FR" sz="900" dirty="0" smtClean="0"/>
              <a:t>e-mail </a:t>
            </a:r>
            <a:r>
              <a:rPr lang="fr-FR" sz="900" dirty="0"/>
              <a:t>: </a:t>
            </a:r>
            <a:r>
              <a:rPr lang="fr-FR" sz="900" u="sng" dirty="0" smtClean="0">
                <a:hlinkClick r:id="rId3"/>
              </a:rPr>
              <a:t>bataillon@bataillonfrance.com</a:t>
            </a:r>
            <a:r>
              <a:rPr lang="fr-FR" sz="900" dirty="0" smtClean="0"/>
              <a:t>						</a:t>
            </a:r>
            <a:r>
              <a:rPr lang="en-US" sz="900" dirty="0" smtClean="0"/>
              <a:t>e-mail </a:t>
            </a:r>
            <a:r>
              <a:rPr lang="en-US" sz="900" dirty="0"/>
              <a:t>: </a:t>
            </a:r>
            <a:r>
              <a:rPr lang="en-US" sz="900" u="sng" dirty="0">
                <a:hlinkClick r:id="rId4" tooltip="blocked::mailto:m.bataillon@pt.lu"/>
              </a:rPr>
              <a:t>m.bataillon@pt.lu</a:t>
            </a:r>
            <a:endParaRPr lang="fr-FR" sz="900" dirty="0"/>
          </a:p>
          <a:p>
            <a:pPr algn="l"/>
            <a:endParaRPr lang="fr-FR" sz="1000" dirty="0"/>
          </a:p>
          <a:p>
            <a:pPr algn="l"/>
            <a:endParaRPr lang="fr-FR" b="1" dirty="0" smtClean="0"/>
          </a:p>
          <a:p>
            <a:pPr algn="r"/>
            <a:r>
              <a:rPr lang="fr-FR" dirty="0" smtClean="0"/>
              <a:t>                                                        </a:t>
            </a:r>
            <a:r>
              <a:rPr lang="fr-FR" dirty="0" smtClean="0"/>
              <a:t>		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FRANCE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Personne </a:t>
            </a: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physique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/>
          </a:p>
          <a:p>
            <a:pPr>
              <a:buNone/>
            </a:pPr>
            <a:endParaRPr lang="fr-FR" sz="1600" dirty="0"/>
          </a:p>
        </p:txBody>
      </p:sp>
      <p:sp>
        <p:nvSpPr>
          <p:cNvPr id="15" name="Rectangle à coins arrondis 14"/>
          <p:cNvSpPr/>
          <p:nvPr/>
        </p:nvSpPr>
        <p:spPr>
          <a:xfrm>
            <a:off x="827584" y="854964"/>
            <a:ext cx="7632848" cy="199797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u="sng" dirty="0">
                <a:latin typeface="Times New Roman" pitchFamily="18" charset="0"/>
                <a:cs typeface="Times New Roman" pitchFamily="18" charset="0"/>
              </a:rPr>
              <a:t>Marque</a:t>
            </a:r>
          </a:p>
          <a:p>
            <a:pPr algn="ctr"/>
            <a:endParaRPr lang="fr-FR" sz="1200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PV réalisée : régime des PV pro, article </a:t>
            </a:r>
            <a:r>
              <a:rPr lang="fr-FR" sz="1400" i="1" dirty="0">
                <a:latin typeface="Times New Roman" pitchFamily="18" charset="0"/>
                <a:cs typeface="Times New Roman" pitchFamily="18" charset="0"/>
              </a:rPr>
              <a:t>39 </a:t>
            </a:r>
            <a:r>
              <a:rPr lang="fr-FR" sz="1400" i="1" dirty="0" err="1">
                <a:latin typeface="Times New Roman" pitchFamily="18" charset="0"/>
                <a:cs typeface="Times New Roman" pitchFamily="18" charset="0"/>
              </a:rPr>
              <a:t>duodecies</a:t>
            </a:r>
            <a:r>
              <a:rPr lang="fr-FR" sz="1400" i="1" dirty="0">
                <a:latin typeface="Times New Roman" pitchFamily="18" charset="0"/>
                <a:cs typeface="Times New Roman" pitchFamily="18" charset="0"/>
              </a:rPr>
              <a:t> CGI</a:t>
            </a:r>
          </a:p>
          <a:p>
            <a:pPr algn="just">
              <a:buFontTx/>
              <a:buChar char="-"/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Licencié : redevances versées = charges déductibles du bénéfice imposable</a:t>
            </a:r>
          </a:p>
          <a:p>
            <a:pPr algn="just">
              <a:buFontTx/>
              <a:buChar char="-"/>
            </a:pP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Concédant, l’imposition diffère selon l’objet de la concession : </a:t>
            </a:r>
          </a:p>
          <a:p>
            <a:pPr algn="just">
              <a:buNone/>
            </a:pPr>
            <a:r>
              <a:rPr lang="fr-FR" sz="1400" u="sng" dirty="0">
                <a:latin typeface="Times New Roman" pitchFamily="18" charset="0"/>
                <a:cs typeface="Times New Roman" pitchFamily="18" charset="0"/>
              </a:rPr>
              <a:t>Utilisation de la marque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: redevances perçues imposables à l’IR selon le barème progressif au titre des BIC</a:t>
            </a:r>
          </a:p>
          <a:p>
            <a:pPr algn="just">
              <a:buNone/>
            </a:pPr>
            <a:r>
              <a:rPr lang="fr-FR" sz="1400" u="sng" dirty="0">
                <a:latin typeface="Times New Roman" pitchFamily="18" charset="0"/>
                <a:cs typeface="Times New Roman" pitchFamily="18" charset="0"/>
              </a:rPr>
              <a:t>Procédés ou techniques de fabrication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 : redevances imposables à l’IR au titre des BNC</a:t>
            </a:r>
          </a:p>
        </p:txBody>
      </p:sp>
      <p:grpSp>
        <p:nvGrpSpPr>
          <p:cNvPr id="27" name="Groupe 26"/>
          <p:cNvGrpSpPr/>
          <p:nvPr/>
        </p:nvGrpSpPr>
        <p:grpSpPr>
          <a:xfrm>
            <a:off x="755576" y="2996952"/>
            <a:ext cx="7632848" cy="1375122"/>
            <a:chOff x="755576" y="3068960"/>
            <a:chExt cx="7632848" cy="1375122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755576" y="3068960"/>
              <a:ext cx="7632848" cy="1152128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71600" y="3212976"/>
              <a:ext cx="7344816" cy="1231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u="sng" dirty="0" smtClean="0">
                  <a:latin typeface="Times New Roman" pitchFamily="18" charset="0"/>
                  <a:cs typeface="Times New Roman" pitchFamily="18" charset="0"/>
                </a:rPr>
                <a:t>Brevet et droits assimilés</a:t>
              </a:r>
            </a:p>
            <a:p>
              <a:pPr algn="ctr"/>
              <a:endParaRPr lang="fr-FR" sz="12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PV réalisée : régime des PV à long terme, article 39 </a:t>
              </a:r>
              <a:r>
                <a:rPr lang="fr-FR" sz="1400" dirty="0" err="1" smtClean="0">
                  <a:latin typeface="Times New Roman" pitchFamily="18" charset="0"/>
                  <a:cs typeface="Times New Roman" pitchFamily="18" charset="0"/>
                </a:rPr>
                <a:t>terdecies</a:t>
              </a: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CGI</a:t>
              </a:r>
            </a:p>
            <a:p>
              <a:pPr algn="just"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Résultat net de la concession de licence : régime des PV à long terme également</a:t>
              </a:r>
            </a:p>
            <a:p>
              <a:endParaRPr lang="fr-FR" dirty="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755576" y="4293096"/>
            <a:ext cx="7632848" cy="2175341"/>
            <a:chOff x="755576" y="4293096"/>
            <a:chExt cx="7632848" cy="2175341"/>
          </a:xfrm>
        </p:grpSpPr>
        <p:grpSp>
          <p:nvGrpSpPr>
            <p:cNvPr id="23" name="Groupe 22"/>
            <p:cNvGrpSpPr/>
            <p:nvPr/>
          </p:nvGrpSpPr>
          <p:grpSpPr>
            <a:xfrm>
              <a:off x="755576" y="4293096"/>
              <a:ext cx="7632848" cy="2016224"/>
              <a:chOff x="755576" y="1485424"/>
              <a:chExt cx="7632848" cy="2007263"/>
            </a:xfrm>
          </p:grpSpPr>
          <p:sp>
            <p:nvSpPr>
              <p:cNvPr id="24" name="Rectangle à coins arrondis 23"/>
              <p:cNvSpPr/>
              <p:nvPr/>
            </p:nvSpPr>
            <p:spPr>
              <a:xfrm>
                <a:off x="755576" y="1485424"/>
                <a:ext cx="7632848" cy="2007263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71600" y="1916832"/>
                <a:ext cx="72008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fr-FR" sz="1400" dirty="0" smtClean="0"/>
              </a:p>
            </p:txBody>
          </p:sp>
        </p:grpSp>
        <p:sp>
          <p:nvSpPr>
            <p:cNvPr id="26" name="Rectangle 25"/>
            <p:cNvSpPr/>
            <p:nvPr/>
          </p:nvSpPr>
          <p:spPr>
            <a:xfrm>
              <a:off x="1043608" y="4437112"/>
              <a:ext cx="7128792" cy="20313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600" b="1" u="sng" dirty="0" smtClean="0">
                  <a:latin typeface="Times New Roman" pitchFamily="18" charset="0"/>
                  <a:cs typeface="Times New Roman" pitchFamily="18" charset="0"/>
                </a:rPr>
                <a:t>Software</a:t>
              </a:r>
            </a:p>
            <a:p>
              <a:pPr algn="ctr"/>
              <a:endParaRPr lang="fr-FR" sz="12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buNone/>
              </a:pPr>
              <a:r>
                <a:rPr lang="fr-FR" sz="1400" u="sng" dirty="0" smtClean="0">
                  <a:latin typeface="Times New Roman" pitchFamily="18" charset="0"/>
                  <a:cs typeface="Times New Roman" pitchFamily="18" charset="0"/>
                </a:rPr>
                <a:t>Principe</a:t>
              </a: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: Produits de la cession ou de la concession : régime de la PV pro, article 39 </a:t>
              </a:r>
              <a:r>
                <a:rPr lang="fr-FR" sz="1400" dirty="0" err="1" smtClean="0">
                  <a:latin typeface="Times New Roman" pitchFamily="18" charset="0"/>
                  <a:cs typeface="Times New Roman" pitchFamily="18" charset="0"/>
                </a:rPr>
                <a:t>duodecies</a:t>
              </a: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CGI</a:t>
              </a:r>
            </a:p>
            <a:p>
              <a:pPr algn="just">
                <a:buNone/>
              </a:pPr>
              <a:r>
                <a:rPr lang="fr-FR" sz="1400" u="sng" dirty="0" smtClean="0">
                  <a:latin typeface="Times New Roman" pitchFamily="18" charset="0"/>
                  <a:cs typeface="Times New Roman" pitchFamily="18" charset="0"/>
                </a:rPr>
                <a:t>Exception</a:t>
              </a: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: Produits des cessions de droit portant sur des logiciels originaux par des créateurs indépendants relevant des BNC : régime des PV à long terme (article 93 quater, I CGI)</a:t>
              </a:r>
            </a:p>
            <a:p>
              <a:pPr algn="just"/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Article 236, I CGI : option pour la déduction ou immobilisation (amortissement sur 5 ans) des frais de développement et dépenses de conception de logiciels.</a:t>
              </a:r>
              <a:endParaRPr lang="fr-FR" sz="1400" b="1" dirty="0">
                <a:latin typeface="Times New Roman" pitchFamily="18" charset="0"/>
                <a:cs typeface="Times New Roman" pitchFamily="18" charset="0"/>
              </a:endParaRPr>
            </a:p>
            <a:p>
              <a:pPr algn="just">
                <a:buNone/>
              </a:pPr>
              <a:endParaRPr lang="fr-FR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>
          <a:xfrm>
            <a:off x="755576" y="6381328"/>
            <a:ext cx="7848872" cy="365125"/>
          </a:xfrm>
        </p:spPr>
        <p:txBody>
          <a:bodyPr/>
          <a:lstStyle/>
          <a:p>
            <a:pPr algn="l"/>
            <a:r>
              <a:rPr lang="fr-FR" b="1" dirty="0" smtClean="0"/>
              <a:t>BATAILLON &amp; </a:t>
            </a:r>
            <a:r>
              <a:rPr lang="fr-FR" b="1" dirty="0" smtClean="0"/>
              <a:t>ASSOCIES</a:t>
            </a:r>
            <a:r>
              <a:rPr lang="fr-FR" b="1" dirty="0" smtClean="0"/>
              <a:t>		               </a:t>
            </a:r>
            <a:r>
              <a:rPr lang="fr-FR" b="1" dirty="0" smtClean="0"/>
              <a:t>				 ETUDE BATAILLON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FRANCE</a:t>
            </a:r>
            <a:br>
              <a:rPr lang="fr-FR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2400" b="1" dirty="0" smtClean="0">
                <a:latin typeface="Times New Roman" pitchFamily="18" charset="0"/>
                <a:cs typeface="Times New Roman" pitchFamily="18" charset="0"/>
              </a:rPr>
              <a:t>Société</a:t>
            </a:r>
            <a:endParaRPr lang="fr-FR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>
              <a:buNone/>
            </a:pPr>
            <a:endParaRPr lang="fr-FR" sz="1600" dirty="0" smtClean="0"/>
          </a:p>
          <a:p>
            <a:pPr>
              <a:buNone/>
            </a:pPr>
            <a:endParaRPr lang="fr-FR" sz="1600" dirty="0"/>
          </a:p>
          <a:p>
            <a:pPr>
              <a:buNone/>
            </a:pPr>
            <a:endParaRPr lang="fr-FR" sz="1600" dirty="0"/>
          </a:p>
        </p:txBody>
      </p:sp>
      <p:grpSp>
        <p:nvGrpSpPr>
          <p:cNvPr id="4" name="Groupe 20"/>
          <p:cNvGrpSpPr/>
          <p:nvPr/>
        </p:nvGrpSpPr>
        <p:grpSpPr>
          <a:xfrm>
            <a:off x="755576" y="836712"/>
            <a:ext cx="7632848" cy="1800200"/>
            <a:chOff x="755576" y="1772816"/>
            <a:chExt cx="7632848" cy="1938677"/>
          </a:xfrm>
        </p:grpSpPr>
        <p:sp>
          <p:nvSpPr>
            <p:cNvPr id="15" name="Rectangle à coins arrondis 14"/>
            <p:cNvSpPr/>
            <p:nvPr/>
          </p:nvSpPr>
          <p:spPr>
            <a:xfrm>
              <a:off x="755576" y="1772816"/>
              <a:ext cx="7632848" cy="193867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971600" y="1916832"/>
              <a:ext cx="7200800" cy="172354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600" b="1" u="sng" dirty="0" smtClean="0">
                  <a:latin typeface="Times New Roman" pitchFamily="18" charset="0"/>
                  <a:cs typeface="Times New Roman" pitchFamily="18" charset="0"/>
                </a:rPr>
                <a:t>Marque</a:t>
              </a:r>
            </a:p>
            <a:p>
              <a:pPr algn="ctr"/>
              <a:endParaRPr lang="fr-FR" sz="12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Produits de la cession : régime des PV ou MV à court terme : font partie du résultat imposable de la société, donc imposable au taux de droit commun (33 1/3%)</a:t>
              </a:r>
            </a:p>
            <a:p>
              <a:pPr>
                <a:buFontTx/>
                <a:buChar char="-"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Licencié : redevances versées = charges déductibles du bénéfice imposable</a:t>
              </a:r>
            </a:p>
            <a:p>
              <a:pPr>
                <a:buFontTx/>
                <a:buChar char="-"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Concédant : redevances = recettes d’exploitation ordinaires, suivent donc le régime d’imposition des bénéfices du concédant</a:t>
              </a:r>
            </a:p>
          </p:txBody>
        </p:sp>
      </p:grpSp>
      <p:grpSp>
        <p:nvGrpSpPr>
          <p:cNvPr id="5" name="Groupe 21"/>
          <p:cNvGrpSpPr/>
          <p:nvPr/>
        </p:nvGrpSpPr>
        <p:grpSpPr>
          <a:xfrm>
            <a:off x="755576" y="2852936"/>
            <a:ext cx="7632848" cy="2667784"/>
            <a:chOff x="755576" y="3645024"/>
            <a:chExt cx="7632848" cy="2667784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755576" y="3645024"/>
              <a:ext cx="7632848" cy="2016224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971600" y="3789040"/>
              <a:ext cx="7344816" cy="25237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600" b="1" u="sng" dirty="0" smtClean="0">
                  <a:latin typeface="Times New Roman" pitchFamily="18" charset="0"/>
                  <a:cs typeface="Times New Roman" pitchFamily="18" charset="0"/>
                </a:rPr>
                <a:t>Brevet et droits assimilés</a:t>
              </a:r>
            </a:p>
            <a:p>
              <a:pPr algn="ctr"/>
              <a:endParaRPr lang="fr-FR" sz="12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PV réalisée : régime des PV à long terme (39 </a:t>
              </a:r>
              <a:r>
                <a:rPr lang="fr-FR" sz="1400" dirty="0" err="1" smtClean="0">
                  <a:latin typeface="Times New Roman" pitchFamily="18" charset="0"/>
                  <a:cs typeface="Times New Roman" pitchFamily="18" charset="0"/>
                </a:rPr>
                <a:t>terdecies</a:t>
              </a: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CGI) si pas de liens de dépendance entre le cédant et le cessionnaire</a:t>
              </a:r>
            </a:p>
            <a:p>
              <a:pPr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Résultat net de la concession de licence : régime des PV à long terme également (possibilité de déductibilité des redevances si liens de dépendance)</a:t>
              </a:r>
            </a:p>
            <a:p>
              <a:pPr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Possibilité d’amortir les dépenses d’acquisition ou dé dépôt de brevets sur une période minimale de 5 ans.</a:t>
              </a:r>
            </a:p>
            <a:p>
              <a:pPr>
                <a:buNone/>
              </a:pPr>
              <a:endParaRPr lang="fr-FR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None/>
              </a:pPr>
              <a:endParaRPr lang="fr-FR" sz="1400" dirty="0" smtClean="0">
                <a:latin typeface="Times New Roman" pitchFamily="18" charset="0"/>
                <a:cs typeface="Times New Roman" pitchFamily="18" charset="0"/>
              </a:endParaRPr>
            </a:p>
            <a:p>
              <a:endParaRPr lang="fr-FR" dirty="0"/>
            </a:p>
          </p:txBody>
        </p:sp>
      </p:grpSp>
      <p:grpSp>
        <p:nvGrpSpPr>
          <p:cNvPr id="27" name="Groupe 26"/>
          <p:cNvGrpSpPr/>
          <p:nvPr/>
        </p:nvGrpSpPr>
        <p:grpSpPr>
          <a:xfrm>
            <a:off x="755576" y="5085184"/>
            <a:ext cx="7632848" cy="1159679"/>
            <a:chOff x="755576" y="4581128"/>
            <a:chExt cx="7632848" cy="1159679"/>
          </a:xfrm>
        </p:grpSpPr>
        <p:grpSp>
          <p:nvGrpSpPr>
            <p:cNvPr id="6" name="Groupe 22"/>
            <p:cNvGrpSpPr/>
            <p:nvPr/>
          </p:nvGrpSpPr>
          <p:grpSpPr>
            <a:xfrm>
              <a:off x="755576" y="4581128"/>
              <a:ext cx="7632848" cy="936104"/>
              <a:chOff x="755576" y="1767055"/>
              <a:chExt cx="7632848" cy="1797320"/>
            </a:xfrm>
          </p:grpSpPr>
          <p:sp>
            <p:nvSpPr>
              <p:cNvPr id="24" name="Rectangle à coins arrondis 23"/>
              <p:cNvSpPr/>
              <p:nvPr/>
            </p:nvSpPr>
            <p:spPr>
              <a:xfrm>
                <a:off x="755576" y="1767055"/>
                <a:ext cx="7632848" cy="1797320"/>
              </a:xfrm>
              <a:prstGeom prst="round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971600" y="1916832"/>
                <a:ext cx="72008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fr-FR" sz="1400" dirty="0" smtClean="0"/>
              </a:p>
            </p:txBody>
          </p:sp>
        </p:grpSp>
        <p:sp>
          <p:nvSpPr>
            <p:cNvPr id="14" name="Rectangle 13"/>
            <p:cNvSpPr/>
            <p:nvPr/>
          </p:nvSpPr>
          <p:spPr>
            <a:xfrm>
              <a:off x="1043608" y="4725144"/>
              <a:ext cx="72008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fr-FR" sz="1600" b="1" u="sng" dirty="0" smtClean="0">
                  <a:latin typeface="Times New Roman" pitchFamily="18" charset="0"/>
                  <a:cs typeface="Times New Roman" pitchFamily="18" charset="0"/>
                </a:rPr>
                <a:t>Software</a:t>
              </a:r>
            </a:p>
            <a:p>
              <a:pPr algn="ctr"/>
              <a:endParaRPr lang="fr-FR" sz="1200" b="1" u="sng" dirty="0" smtClean="0">
                <a:latin typeface="Times New Roman" pitchFamily="18" charset="0"/>
                <a:cs typeface="Times New Roman" pitchFamily="18" charset="0"/>
              </a:endParaRPr>
            </a:p>
            <a:p>
              <a:pPr>
                <a:buNone/>
              </a:pP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Produits de la cession ou de la concession : régime de la PV pro, article 39 </a:t>
              </a:r>
              <a:r>
                <a:rPr lang="fr-FR" sz="1400" dirty="0" err="1" smtClean="0">
                  <a:latin typeface="Times New Roman" pitchFamily="18" charset="0"/>
                  <a:cs typeface="Times New Roman" pitchFamily="18" charset="0"/>
                </a:rPr>
                <a:t>duodecies</a:t>
              </a:r>
              <a:r>
                <a:rPr lang="fr-FR" sz="1400" dirty="0" smtClean="0">
                  <a:latin typeface="Times New Roman" pitchFamily="18" charset="0"/>
                  <a:cs typeface="Times New Roman" pitchFamily="18" charset="0"/>
                </a:rPr>
                <a:t> CGI</a:t>
              </a:r>
            </a:p>
            <a:p>
              <a:pPr>
                <a:buNone/>
              </a:pPr>
              <a:endParaRPr lang="fr-FR" dirty="0" smtClean="0"/>
            </a:p>
          </p:txBody>
        </p:sp>
      </p:grp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>
          <a:xfrm>
            <a:off x="755576" y="6244864"/>
            <a:ext cx="8064896" cy="429582"/>
          </a:xfrm>
        </p:spPr>
        <p:txBody>
          <a:bodyPr/>
          <a:lstStyle/>
          <a:p>
            <a:r>
              <a:rPr lang="fr-FR" b="1" dirty="0" smtClean="0"/>
              <a:t>BATAILLON &amp; </a:t>
            </a:r>
            <a:r>
              <a:rPr lang="fr-FR" b="1" dirty="0" smtClean="0"/>
              <a:t>ASSOCIES</a:t>
            </a:r>
            <a:r>
              <a:rPr lang="fr-FR" b="1" dirty="0" smtClean="0"/>
              <a:t>		                                                                                                     </a:t>
            </a:r>
            <a:r>
              <a:rPr lang="fr-FR" b="1" dirty="0" smtClean="0"/>
              <a:t> ETUDE BATAILLON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200" b="1" dirty="0" smtClean="0"/>
              <a:t>LUXEMBOURG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200" b="1" dirty="0" smtClean="0"/>
              <a:t>Régime IP BOX</a:t>
            </a:r>
            <a:endParaRPr lang="fr-FR" sz="22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54415" cy="489654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539551" y="6381328"/>
            <a:ext cx="8208913" cy="365125"/>
          </a:xfrm>
        </p:spPr>
        <p:txBody>
          <a:bodyPr/>
          <a:lstStyle/>
          <a:p>
            <a:pPr algn="l"/>
            <a:r>
              <a:rPr lang="fr-FR" b="1" dirty="0" smtClean="0"/>
              <a:t>BATAILLON &amp; ASSOCIES						         ETUDE BATAILLON</a:t>
            </a:r>
            <a:endParaRPr lang="fr-FR" b="1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467545" y="1412776"/>
            <a:ext cx="7992888" cy="230425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DROITS DE PROPRIETE ELIGIBLES</a:t>
            </a:r>
          </a:p>
          <a:p>
            <a:pPr algn="ctr"/>
            <a:r>
              <a:rPr lang="fr-FR" sz="1600" b="1" dirty="0" smtClean="0"/>
              <a:t>(ART. 55bis LIR)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Brevets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Droits d’auteurs sur les logiciels informatiques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Marques de fabrique ou de commerce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Dessins et modèles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Noms de domaine</a:t>
            </a:r>
            <a:endParaRPr lang="fr-FR" sz="1400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467544" y="3952029"/>
            <a:ext cx="7992889" cy="2213275"/>
          </a:xfrm>
          <a:prstGeom prst="roundRect">
            <a:avLst>
              <a:gd name="adj" fmla="val 6191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4825" y="3952029"/>
            <a:ext cx="789437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1600" b="1" dirty="0" smtClean="0"/>
          </a:p>
          <a:p>
            <a:pPr algn="ctr"/>
            <a:r>
              <a:rPr lang="fr-FR" sz="1600" b="1" dirty="0" smtClean="0"/>
              <a:t>REVENUS IP BOX</a:t>
            </a:r>
          </a:p>
          <a:p>
            <a:pPr algn="ctr"/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sz="1400" dirty="0" smtClean="0"/>
              <a:t>Revenus de la propriété légale et/ou de la propriété économique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Redevances et revenus assimilés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Gains en capital (plus-values)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Acquis depuis le 01/01/2008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Sont exclues les acquisitions auprès des « associés »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Les apports sont, en principe, éligibles.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4974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899592" y="1340768"/>
            <a:ext cx="7344816" cy="14401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200" b="1" dirty="0"/>
              <a:t>LUXEMBOURG</a:t>
            </a:r>
            <a:r>
              <a:rPr lang="fr-FR" sz="2200" dirty="0"/>
              <a:t/>
            </a:r>
            <a:br>
              <a:rPr lang="fr-FR" sz="2200" dirty="0"/>
            </a:br>
            <a:r>
              <a:rPr lang="fr-FR" sz="2200" b="1" dirty="0"/>
              <a:t>Régime IP BOX</a:t>
            </a:r>
            <a:endParaRPr lang="fr-FR" sz="2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556793"/>
            <a:ext cx="7581528" cy="12241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1400" b="1" dirty="0" smtClean="0"/>
              <a:t>DEPENSES IMMOBILISEES</a:t>
            </a:r>
          </a:p>
          <a:p>
            <a:pPr>
              <a:buFontTx/>
              <a:buChar char="-"/>
            </a:pPr>
            <a:r>
              <a:rPr lang="fr-FR" sz="1400" dirty="0" smtClean="0"/>
              <a:t>Prix d’acquisition ou de revient</a:t>
            </a:r>
          </a:p>
          <a:p>
            <a:pPr>
              <a:buFontTx/>
              <a:buChar char="-"/>
            </a:pPr>
            <a:r>
              <a:rPr lang="fr-FR" sz="1400" dirty="0"/>
              <a:t>Salaires et dépenses de R &amp; </a:t>
            </a:r>
            <a:r>
              <a:rPr lang="fr-FR" sz="1400" dirty="0" smtClean="0"/>
              <a:t>D</a:t>
            </a:r>
          </a:p>
          <a:p>
            <a:pPr>
              <a:buFontTx/>
              <a:buChar char="-"/>
            </a:pPr>
            <a:r>
              <a:rPr lang="fr-FR" sz="1400" dirty="0"/>
              <a:t>Quote-part de frais généraux</a:t>
            </a:r>
          </a:p>
          <a:p>
            <a:pPr>
              <a:buFontTx/>
              <a:buChar char="-"/>
            </a:pPr>
            <a:endParaRPr lang="fr-FR" sz="1400" dirty="0" smtClean="0"/>
          </a:p>
          <a:p>
            <a:pPr marL="0" indent="0">
              <a:buNone/>
            </a:pPr>
            <a:endParaRPr lang="fr-FR" sz="1400" dirty="0" smtClean="0"/>
          </a:p>
          <a:p>
            <a:endParaRPr lang="fr-FR" dirty="0" smtClean="0"/>
          </a:p>
          <a:p>
            <a:endParaRPr lang="fr-FR" sz="1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899592" y="6237312"/>
            <a:ext cx="7920880" cy="484163"/>
          </a:xfrm>
        </p:spPr>
        <p:txBody>
          <a:bodyPr/>
          <a:lstStyle/>
          <a:p>
            <a:pPr algn="l"/>
            <a:r>
              <a:rPr lang="fr-FR" b="1" dirty="0" smtClean="0"/>
              <a:t>BATAILLON &amp; ASSOCIES					                  ETUDE BATAILLON</a:t>
            </a:r>
            <a:endParaRPr lang="fr-FR" b="1" dirty="0"/>
          </a:p>
        </p:txBody>
      </p:sp>
      <p:sp>
        <p:nvSpPr>
          <p:cNvPr id="8" name="Rectangle à coins arrondis 7"/>
          <p:cNvSpPr/>
          <p:nvPr/>
        </p:nvSpPr>
        <p:spPr>
          <a:xfrm>
            <a:off x="899592" y="2996952"/>
            <a:ext cx="7344816" cy="1584176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CHARGES DEDUCTIBLES</a:t>
            </a:r>
          </a:p>
          <a:p>
            <a:pPr algn="ctr"/>
            <a:endParaRPr lang="fr-FR" sz="1400" b="1" dirty="0"/>
          </a:p>
          <a:p>
            <a:pPr marL="285750" indent="-285750">
              <a:buFontTx/>
              <a:buChar char="-"/>
            </a:pPr>
            <a:r>
              <a:rPr lang="fr-FR" sz="1400" dirty="0"/>
              <a:t>Déduction </a:t>
            </a:r>
            <a:r>
              <a:rPr lang="fr-FR" sz="1400" dirty="0" smtClean="0"/>
              <a:t>notionnelle </a:t>
            </a:r>
            <a:r>
              <a:rPr lang="fr-FR" sz="1400" dirty="0"/>
              <a:t>liée à l’inventeur</a:t>
            </a:r>
          </a:p>
          <a:p>
            <a:pPr marL="285750" indent="-285750">
              <a:buFontTx/>
              <a:buChar char="-"/>
            </a:pPr>
            <a:r>
              <a:rPr lang="fr-FR" sz="1400" dirty="0"/>
              <a:t>Crédits pour impôts étrangers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Certains amortissements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Certains frais financiers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899592" y="4797152"/>
            <a:ext cx="7344816" cy="144016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GAINS ET PERTES</a:t>
            </a:r>
          </a:p>
          <a:p>
            <a:pPr algn="ctr"/>
            <a:endParaRPr lang="fr-FR" sz="1400" b="1" dirty="0"/>
          </a:p>
          <a:p>
            <a:pPr marL="285750" indent="-285750">
              <a:buFontTx/>
              <a:buChar char="-"/>
            </a:pPr>
            <a:r>
              <a:rPr lang="fr-FR" sz="1400" dirty="0" smtClean="0"/>
              <a:t>Imposition des gains sur 20 % de leurs montants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Déductibilité à 100 % des pertes</a:t>
            </a:r>
          </a:p>
          <a:p>
            <a:pPr marL="285750" indent="-285750">
              <a:buFontTx/>
              <a:buChar char="-"/>
            </a:pPr>
            <a:r>
              <a:rPr lang="fr-FR" sz="1400" dirty="0" smtClean="0"/>
              <a:t>Exonération à 100 % de l’impôt sur la fortune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06315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499</Words>
  <Application>Microsoft Office PowerPoint</Application>
  <PresentationFormat>Affichage à l'écran (4:3)</PresentationFormat>
  <Paragraphs>88</Paragraphs>
  <Slides>5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Traitement fiscal des produits de la propriété industrielle en France et au Luxembourg</vt:lpstr>
      <vt:lpstr>FRANCE Personne physique</vt:lpstr>
      <vt:lpstr>FRANCE Société</vt:lpstr>
      <vt:lpstr>LUXEMBOURG Régime IP BOX</vt:lpstr>
      <vt:lpstr>LUXEMBOURG Régime IP BOX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Traitement fiscal des biens de la propriété intellectuelle et industrielle</dc:title>
  <dc:creator>NB</dc:creator>
  <cp:lastModifiedBy>Daniele Vrignon</cp:lastModifiedBy>
  <cp:revision>46</cp:revision>
  <cp:lastPrinted>2014-03-10T14:55:01Z</cp:lastPrinted>
  <dcterms:created xsi:type="dcterms:W3CDTF">2013-11-27T09:17:33Z</dcterms:created>
  <dcterms:modified xsi:type="dcterms:W3CDTF">2014-03-10T14:55:51Z</dcterms:modified>
</cp:coreProperties>
</file>