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26"/>
  </p:notesMasterIdLst>
  <p:sldIdLst>
    <p:sldId id="25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8" r:id="rId16"/>
    <p:sldId id="269" r:id="rId17"/>
    <p:sldId id="274" r:id="rId18"/>
    <p:sldId id="270" r:id="rId19"/>
    <p:sldId id="271" r:id="rId20"/>
    <p:sldId id="272" r:id="rId21"/>
    <p:sldId id="273" r:id="rId22"/>
    <p:sldId id="275" r:id="rId23"/>
    <p:sldId id="276" r:id="rId24"/>
    <p:sldId id="278" r:id="rId2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6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B6664-4521-4E1C-8A23-E458BAAEC6EF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A293C-0FF3-45F1-9A83-24F9BA2D1E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69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2628" y="5154090"/>
            <a:ext cx="5211993" cy="484709"/>
          </a:xfrm>
        </p:spPr>
        <p:txBody>
          <a:bodyPr>
            <a:noAutofit/>
          </a:bodyPr>
          <a:lstStyle>
            <a:lvl1pPr algn="l">
              <a:defRPr sz="2400" b="0">
                <a:solidFill>
                  <a:srgbClr val="006A8F"/>
                </a:solidFill>
                <a:latin typeface="Tahoma"/>
                <a:cs typeface="Tahoma"/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0801" y="5661488"/>
            <a:ext cx="5203820" cy="76292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50505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2628" y="4788965"/>
            <a:ext cx="2133600" cy="365125"/>
          </a:xfrm>
        </p:spPr>
        <p:txBody>
          <a:bodyPr/>
          <a:lstStyle>
            <a:lvl1pPr>
              <a:defRPr sz="1600">
                <a:solidFill>
                  <a:srgbClr val="505050"/>
                </a:solidFill>
                <a:latin typeface="Tahoma"/>
                <a:cs typeface="Tahoma"/>
              </a:defRPr>
            </a:lvl1pPr>
          </a:lstStyle>
          <a:p>
            <a:fld id="{98C1463F-7064-42AB-BB75-973CD5AE5E29}" type="datetime1">
              <a:rPr lang="fr-FR" smtClean="0"/>
              <a:t>10/03/2014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63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147A-B4A3-4641-ADFB-F2693F86D227}" type="datetime1">
              <a:rPr lang="fr-FR" smtClean="0"/>
              <a:t>10/03/2014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1BFA-46F4-43B0-A4A0-2B00D790711B}" type="datetime1">
              <a:rPr lang="fr-FR" smtClean="0"/>
              <a:t>10/03/2014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2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A298-12D8-48F5-A933-A10491BEC7C0}" type="datetime1">
              <a:rPr lang="fr-FR" smtClean="0"/>
              <a:t>10/03/2014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8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B58-80BE-48E7-AF56-5984913651D3}" type="datetime1">
              <a:rPr lang="fr-FR" smtClean="0"/>
              <a:t>10/03/2014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248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DE59-B6C8-4A6C-BBE0-74F3ACE72DFE}" type="datetime1">
              <a:rPr lang="fr-FR" smtClean="0"/>
              <a:t>10/03/2014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42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0C99-EC4A-4945-B780-04058EF54B74}" type="datetime1">
              <a:rPr lang="fr-FR" smtClean="0"/>
              <a:t>10/03/2014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7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BF2-41C6-4AF5-9379-7DD6C7D4B37C}" type="datetime1">
              <a:rPr lang="fr-FR" smtClean="0"/>
              <a:t>10/03/2014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0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71496"/>
            <a:ext cx="5602028" cy="457169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92944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cs typeface="Tahoma"/>
              </a:defRPr>
            </a:lvl1pPr>
          </a:lstStyle>
          <a:p>
            <a:fld id="{96022B80-113D-4DA8-9533-D87DB5BE2C75}" type="datetime1">
              <a:rPr lang="fr-FR" smtClean="0"/>
              <a:t>10/03/2014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6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71496"/>
            <a:ext cx="5602028" cy="457169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18229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92944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cs typeface="Tahoma"/>
              </a:defRPr>
            </a:lvl1pPr>
          </a:lstStyle>
          <a:p>
            <a:fld id="{76ECBF85-884D-41AE-AFE6-CA49CFAD0D0D}" type="datetime1">
              <a:rPr lang="fr-FR" smtClean="0"/>
              <a:t>10/03/2014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059488" y="1600200"/>
            <a:ext cx="3217862" cy="5384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8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ête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566064"/>
            <a:ext cx="5602028" cy="457169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0850"/>
            <a:ext cx="6871991" cy="281960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1287512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cs typeface="Tahoma"/>
              </a:defRPr>
            </a:lvl1pPr>
          </a:lstStyle>
          <a:p>
            <a:fld id="{F77A7630-CF5D-4A49-8D9A-A578F09D7D15}" type="datetime1">
              <a:rPr lang="fr-FR" smtClean="0"/>
              <a:t>10/03/2014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4C75-6548-41DA-8B46-8B2FD4D7D68F}" type="datetime1">
              <a:rPr lang="fr-FR" smtClean="0"/>
              <a:t>10/03/2014</a:t>
            </a:fld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7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E942-06EA-45EF-A135-B119555B95AC}" type="datetime1">
              <a:rPr lang="fr-FR" smtClean="0"/>
              <a:t>10/03/2014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1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5C6-5CBF-4768-9E11-A22D769B2186}" type="datetime1">
              <a:rPr lang="fr-FR" smtClean="0"/>
              <a:t>10/03/2014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4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64F8-E72B-484A-833B-7F477D35AED6}" type="datetime1">
              <a:rPr lang="fr-FR" smtClean="0"/>
              <a:t>10/03/2014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E94C-2CEA-4F8D-973A-4B03864BCC90}" type="datetime1">
              <a:rPr lang="fr-FR" smtClean="0"/>
              <a:t>10/03/2014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EA14-9229-4622-93FD-B5CB9747F0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8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Approche concrète et fiscale des marques domiciliées à Luxembourg: Comment ça marche?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Cliquez pour modifier les styles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tisSansSerif"/>
                <a:cs typeface="RotisSansSerif"/>
              </a:defRPr>
            </a:lvl1pPr>
          </a:lstStyle>
          <a:p>
            <a:fld id="{710314D0-5A56-4308-8A3A-C4A3AEAA2482}" type="datetime1">
              <a:rPr lang="fr-FR" smtClean="0"/>
              <a:t>10/03/2014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17984" y="6356350"/>
            <a:ext cx="668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A8F"/>
                </a:solidFill>
                <a:latin typeface="RotisSansSerif"/>
                <a:cs typeface="RotisSansSerif"/>
              </a:defRPr>
            </a:lvl1pPr>
          </a:lstStyle>
          <a:p>
            <a:fld id="{F9B40FEF-C62A-3B4D-8D50-70F7F57E453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63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rgbClr val="006A8F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05050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05050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05050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5050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05050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5814-A857-41D3-A964-5E7731668C51}" type="datetime1">
              <a:rPr lang="fr-FR" smtClean="0"/>
              <a:t>10/03/2014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3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239" y="4298706"/>
            <a:ext cx="5987845" cy="48470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Détention de marques par des sociétés luxembourgeoises: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Comment ça marche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 smtClean="0"/>
              <a:t>Pourquoi le faire?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239" y="5661488"/>
            <a:ext cx="5987845" cy="762927"/>
          </a:xfrm>
        </p:spPr>
        <p:txBody>
          <a:bodyPr/>
          <a:lstStyle/>
          <a:p>
            <a:r>
              <a:rPr lang="fr-FR" dirty="0" smtClean="0"/>
              <a:t>Emilie Bordaneil – Fiscaliste fiduciaire « </a:t>
            </a:r>
            <a:r>
              <a:rPr lang="fr-FR" dirty="0" err="1" smtClean="0"/>
              <a:t>FAcTS</a:t>
            </a:r>
            <a:r>
              <a:rPr lang="fr-FR" dirty="0" smtClean="0"/>
              <a:t> Services »</a:t>
            </a:r>
          </a:p>
          <a:p>
            <a:r>
              <a:rPr lang="fr-FR" dirty="0" smtClean="0"/>
              <a:t>Pierre </a:t>
            </a:r>
            <a:r>
              <a:rPr lang="fr-FR" dirty="0" smtClean="0"/>
              <a:t>Maréchal – DG de « BODYSANO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4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Conditions </a:t>
            </a:r>
            <a:r>
              <a:rPr lang="en-GB" sz="2400" dirty="0" err="1" smtClean="0"/>
              <a:t>d’octroi</a:t>
            </a:r>
            <a:r>
              <a:rPr lang="en-GB" sz="2400" dirty="0" smtClean="0"/>
              <a:t> du </a:t>
            </a:r>
            <a:r>
              <a:rPr lang="en-GB" sz="2400" dirty="0" err="1" smtClean="0"/>
              <a:t>régime</a:t>
            </a:r>
            <a:r>
              <a:rPr lang="en-GB" sz="2400" dirty="0" smtClean="0"/>
              <a:t> </a:t>
            </a:r>
            <a:r>
              <a:rPr lang="en-GB" sz="2400" dirty="0" err="1" smtClean="0"/>
              <a:t>d’exonération</a:t>
            </a:r>
            <a:r>
              <a:rPr lang="en-GB" sz="2400" dirty="0" smtClean="0"/>
              <a:t> </a:t>
            </a:r>
            <a:r>
              <a:rPr lang="en-GB" sz="2400" dirty="0" err="1" smtClean="0"/>
              <a:t>partielle</a:t>
            </a:r>
            <a:r>
              <a:rPr lang="en-GB" sz="2400" dirty="0" smtClean="0"/>
              <a:t>  </a:t>
            </a:r>
            <a:r>
              <a:rPr lang="en-GB" sz="1600" i="1" dirty="0" smtClean="0"/>
              <a:t>(suite) </a:t>
            </a:r>
            <a:r>
              <a:rPr lang="en-GB" sz="2400" dirty="0" smtClean="0"/>
              <a:t>: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Marque </a:t>
            </a:r>
            <a:r>
              <a:rPr lang="en-GB" sz="1600" dirty="0" err="1" smtClean="0"/>
              <a:t>déposée</a:t>
            </a:r>
            <a:r>
              <a:rPr lang="en-GB" sz="1600" dirty="0" smtClean="0"/>
              <a:t> / </a:t>
            </a:r>
            <a:r>
              <a:rPr lang="en-GB" sz="1600" dirty="0" err="1" smtClean="0"/>
              <a:t>enregistrée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1076325" indent="-35560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Convention Benelux en </a:t>
            </a:r>
            <a:r>
              <a:rPr lang="en-GB" sz="1600" dirty="0" err="1" smtClean="0"/>
              <a:t>matière</a:t>
            </a:r>
            <a:r>
              <a:rPr lang="en-GB" sz="1600" dirty="0" smtClean="0"/>
              <a:t> de </a:t>
            </a:r>
            <a:r>
              <a:rPr lang="en-GB" sz="1600" dirty="0" err="1" smtClean="0"/>
              <a:t>propriété</a:t>
            </a:r>
            <a:r>
              <a:rPr lang="en-GB" sz="1600" dirty="0" smtClean="0"/>
              <a:t> </a:t>
            </a:r>
            <a:r>
              <a:rPr lang="en-GB" sz="1600" dirty="0" err="1" smtClean="0"/>
              <a:t>intellectuelle</a:t>
            </a:r>
            <a:r>
              <a:rPr lang="en-GB" sz="1600" dirty="0" smtClean="0"/>
              <a:t> du 25.02.2005</a:t>
            </a:r>
          </a:p>
          <a:p>
            <a:pPr marL="1076325" indent="-35560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Office </a:t>
            </a:r>
            <a:r>
              <a:rPr lang="en-GB" sz="1600" dirty="0"/>
              <a:t>Benelux de la </a:t>
            </a:r>
            <a:r>
              <a:rPr lang="en-GB" sz="1600" dirty="0" err="1"/>
              <a:t>Propriété</a:t>
            </a:r>
            <a:r>
              <a:rPr lang="en-GB" sz="1600" dirty="0"/>
              <a:t> </a:t>
            </a:r>
            <a:r>
              <a:rPr lang="en-GB" sz="1600" dirty="0" err="1" smtClean="0"/>
              <a:t>Intellectuelle</a:t>
            </a:r>
            <a:endParaRPr lang="en-GB" sz="1600" dirty="0" smtClean="0"/>
          </a:p>
          <a:p>
            <a:pPr marL="1076325" indent="-355600" algn="just"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1076325" indent="-35560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Protection </a:t>
            </a:r>
            <a:r>
              <a:rPr lang="en-GB" sz="1600" dirty="0" err="1" smtClean="0"/>
              <a:t>communautaire</a:t>
            </a:r>
            <a:r>
              <a:rPr lang="en-GB" sz="1600" dirty="0" smtClean="0"/>
              <a:t> - </a:t>
            </a:r>
            <a:r>
              <a:rPr lang="en-GB" sz="1600" dirty="0" err="1" smtClean="0"/>
              <a:t>Règlement</a:t>
            </a:r>
            <a:r>
              <a:rPr lang="en-GB" sz="1600" dirty="0" smtClean="0"/>
              <a:t> CE n°40/94 du 20.12.1993</a:t>
            </a:r>
          </a:p>
          <a:p>
            <a:pPr marL="1076325" indent="-35560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Office de </a:t>
            </a:r>
            <a:r>
              <a:rPr lang="en-GB" sz="1600" dirty="0" err="1" smtClean="0"/>
              <a:t>l’Harmonisation</a:t>
            </a:r>
            <a:r>
              <a:rPr lang="en-GB" sz="1600" dirty="0" smtClean="0"/>
              <a:t> </a:t>
            </a:r>
            <a:r>
              <a:rPr lang="en-GB" sz="1600" dirty="0" err="1" smtClean="0"/>
              <a:t>dans</a:t>
            </a:r>
            <a:r>
              <a:rPr lang="en-GB" sz="1600" dirty="0" smtClean="0"/>
              <a:t> le Marché </a:t>
            </a:r>
            <a:r>
              <a:rPr lang="en-GB" sz="1600" dirty="0" err="1" smtClean="0"/>
              <a:t>Intérieur</a:t>
            </a:r>
            <a:r>
              <a:rPr lang="en-GB" sz="1600" dirty="0" smtClean="0"/>
              <a:t> </a:t>
            </a:r>
          </a:p>
          <a:p>
            <a:pPr marL="1076325" indent="-355600" algn="just"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1076325" indent="-35560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Protection </a:t>
            </a:r>
            <a:r>
              <a:rPr lang="en-GB" sz="1600" dirty="0" err="1" smtClean="0"/>
              <a:t>internationale</a:t>
            </a:r>
            <a:r>
              <a:rPr lang="en-GB" sz="1600" dirty="0" smtClean="0"/>
              <a:t> – Arrangement de Madrid </a:t>
            </a:r>
            <a:r>
              <a:rPr lang="en-GB" sz="1600" dirty="0" err="1" smtClean="0"/>
              <a:t>concernant</a:t>
            </a:r>
            <a:r>
              <a:rPr lang="en-GB" sz="1600" dirty="0" smtClean="0"/>
              <a:t> </a:t>
            </a:r>
            <a:r>
              <a:rPr lang="en-GB" sz="1600" dirty="0" err="1" smtClean="0"/>
              <a:t>l’enregistrement</a:t>
            </a:r>
            <a:r>
              <a:rPr lang="en-GB" sz="1600" dirty="0" smtClean="0"/>
              <a:t> international des marques </a:t>
            </a:r>
            <a:r>
              <a:rPr lang="en-GB" sz="1600" dirty="0"/>
              <a:t>de 1891 </a:t>
            </a:r>
            <a:r>
              <a:rPr lang="en-GB" sz="1600" dirty="0" err="1" smtClean="0"/>
              <a:t>tel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révisé</a:t>
            </a:r>
            <a:r>
              <a:rPr lang="en-GB" sz="1600" dirty="0" smtClean="0"/>
              <a:t> et </a:t>
            </a:r>
            <a:r>
              <a:rPr lang="en-GB" sz="1600" dirty="0" err="1" smtClean="0"/>
              <a:t>modifié</a:t>
            </a:r>
            <a:r>
              <a:rPr lang="en-GB" sz="1600" dirty="0" smtClean="0"/>
              <a:t> + </a:t>
            </a:r>
            <a:r>
              <a:rPr lang="en-GB" sz="1600" dirty="0" err="1" smtClean="0"/>
              <a:t>Protocole</a:t>
            </a:r>
            <a:r>
              <a:rPr lang="en-GB" sz="1600" dirty="0" smtClean="0"/>
              <a:t> </a:t>
            </a:r>
            <a:r>
              <a:rPr lang="en-GB" sz="1600" dirty="0" err="1" smtClean="0"/>
              <a:t>relatif</a:t>
            </a:r>
            <a:r>
              <a:rPr lang="en-GB" sz="1600" dirty="0" smtClean="0"/>
              <a:t> à </a:t>
            </a:r>
            <a:r>
              <a:rPr lang="en-GB" sz="1600" dirty="0" err="1" smtClean="0"/>
              <a:t>l’Arrangement</a:t>
            </a:r>
            <a:r>
              <a:rPr lang="en-GB" sz="1600" dirty="0" smtClean="0"/>
              <a:t> de Madrid </a:t>
            </a:r>
            <a:r>
              <a:rPr lang="en-GB" sz="1600" dirty="0" err="1"/>
              <a:t>concernant</a:t>
            </a:r>
            <a:r>
              <a:rPr lang="en-GB" sz="1600" dirty="0"/>
              <a:t> </a:t>
            </a:r>
            <a:r>
              <a:rPr lang="en-GB" sz="1600" dirty="0" err="1"/>
              <a:t>l’enregistrement</a:t>
            </a:r>
            <a:r>
              <a:rPr lang="en-GB" sz="1600" dirty="0"/>
              <a:t> international des </a:t>
            </a:r>
            <a:r>
              <a:rPr lang="en-GB" sz="1600" dirty="0" smtClean="0"/>
              <a:t>marques de 1989 </a:t>
            </a:r>
            <a:r>
              <a:rPr lang="en-GB" sz="1600" dirty="0" err="1" smtClean="0"/>
              <a:t>tel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modifié</a:t>
            </a:r>
            <a:endParaRPr lang="en-GB" sz="1600" dirty="0" smtClean="0"/>
          </a:p>
          <a:p>
            <a:pPr marL="1076325" indent="-355600" algn="just"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Validité</a:t>
            </a:r>
            <a:r>
              <a:rPr lang="en-GB" sz="1600" dirty="0" smtClean="0"/>
              <a:t> des marques </a:t>
            </a:r>
            <a:r>
              <a:rPr lang="en-GB" sz="1600" dirty="0" err="1" smtClean="0"/>
              <a:t>déposées</a:t>
            </a:r>
            <a:r>
              <a:rPr lang="en-GB" sz="1600" dirty="0" smtClean="0"/>
              <a:t> </a:t>
            </a:r>
            <a:r>
              <a:rPr lang="en-GB" sz="1600" dirty="0" err="1" smtClean="0"/>
              <a:t>auprès</a:t>
            </a:r>
            <a:r>
              <a:rPr lang="en-GB" sz="1600" dirty="0" smtClean="0"/>
              <a:t> </a:t>
            </a:r>
            <a:r>
              <a:rPr lang="en-GB" sz="1600" dirty="0" err="1" smtClean="0"/>
              <a:t>d’autres</a:t>
            </a:r>
            <a:r>
              <a:rPr lang="en-GB" sz="1600" dirty="0" smtClean="0"/>
              <a:t> offices </a:t>
            </a:r>
            <a:r>
              <a:rPr lang="en-GB" sz="1600" dirty="0" err="1" smtClean="0"/>
              <a:t>nationaux</a:t>
            </a:r>
            <a:r>
              <a:rPr lang="en-GB" sz="1600" dirty="0" smtClean="0"/>
              <a:t> (e.g. </a:t>
            </a:r>
            <a:r>
              <a:rPr lang="en-GB" sz="1600" dirty="0" err="1" smtClean="0"/>
              <a:t>Institut</a:t>
            </a:r>
            <a:r>
              <a:rPr lang="en-GB" sz="1600" dirty="0" smtClean="0"/>
              <a:t> national de la </a:t>
            </a:r>
            <a:r>
              <a:rPr lang="en-GB" sz="1600" dirty="0" err="1" smtClean="0"/>
              <a:t>propriété</a:t>
            </a:r>
            <a:r>
              <a:rPr lang="en-GB" sz="1600" dirty="0" smtClean="0"/>
              <a:t> </a:t>
            </a:r>
            <a:r>
              <a:rPr lang="en-GB" sz="1600" dirty="0" err="1" smtClean="0"/>
              <a:t>industrielle</a:t>
            </a:r>
            <a:r>
              <a:rPr lang="en-GB" sz="1600" dirty="0" smtClean="0"/>
              <a:t>)</a:t>
            </a:r>
          </a:p>
          <a:p>
            <a:pPr marL="72072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4 - </a:t>
            </a:r>
            <a:r>
              <a:rPr lang="en-GB" dirty="0" err="1" smtClean="0"/>
              <a:t>Régime</a:t>
            </a:r>
            <a:r>
              <a:rPr lang="en-GB" dirty="0" smtClean="0"/>
              <a:t> </a:t>
            </a:r>
            <a:r>
              <a:rPr lang="en-GB" dirty="0" err="1" smtClean="0"/>
              <a:t>d’exonération</a:t>
            </a:r>
            <a:r>
              <a:rPr lang="en-GB" dirty="0" smtClean="0"/>
              <a:t> </a:t>
            </a:r>
            <a:r>
              <a:rPr lang="en-GB" dirty="0" err="1" smtClean="0"/>
              <a:t>partielle</a:t>
            </a:r>
            <a:r>
              <a:rPr lang="en-GB" dirty="0" smtClean="0"/>
              <a:t> des </a:t>
            </a:r>
            <a:r>
              <a:rPr lang="en-GB" dirty="0" err="1" smtClean="0"/>
              <a:t>redevances</a:t>
            </a:r>
            <a:r>
              <a:rPr lang="en-GB" dirty="0" smtClean="0"/>
              <a:t> (article 50bis L.I.R.)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1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lvl="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Conditions </a:t>
            </a:r>
            <a:r>
              <a:rPr lang="en-GB" sz="2400" dirty="0" err="1" smtClean="0"/>
              <a:t>d’octroi</a:t>
            </a:r>
            <a:r>
              <a:rPr lang="en-GB" sz="2400" dirty="0" smtClean="0"/>
              <a:t> du </a:t>
            </a:r>
            <a:r>
              <a:rPr lang="en-GB" sz="2400" dirty="0" err="1" smtClean="0"/>
              <a:t>régime</a:t>
            </a:r>
            <a:r>
              <a:rPr lang="en-GB" sz="2400" dirty="0" smtClean="0"/>
              <a:t> </a:t>
            </a:r>
            <a:r>
              <a:rPr lang="en-GB" sz="2400" dirty="0" err="1" smtClean="0"/>
              <a:t>d’exonération</a:t>
            </a:r>
            <a:r>
              <a:rPr lang="en-GB" sz="2400" dirty="0" smtClean="0"/>
              <a:t> </a:t>
            </a:r>
            <a:r>
              <a:rPr lang="en-GB" sz="2400" dirty="0" err="1" smtClean="0"/>
              <a:t>partielle</a:t>
            </a:r>
            <a:r>
              <a:rPr lang="en-GB" sz="2400" dirty="0" smtClean="0"/>
              <a:t>  </a:t>
            </a:r>
            <a:r>
              <a:rPr lang="en-GB" sz="1600" i="1" dirty="0" smtClean="0"/>
              <a:t>(suite</a:t>
            </a:r>
            <a:r>
              <a:rPr lang="en-GB" sz="1600" i="1" dirty="0"/>
              <a:t>) </a:t>
            </a:r>
            <a:r>
              <a:rPr lang="en-GB" sz="2400" dirty="0" smtClean="0"/>
              <a:t>:</a:t>
            </a:r>
          </a:p>
          <a:p>
            <a:pPr marL="360363" lvl="0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Identification des droits </a:t>
            </a:r>
            <a:r>
              <a:rPr lang="en-GB" sz="1600" dirty="0" err="1" smtClean="0"/>
              <a:t>d’auteur</a:t>
            </a:r>
            <a:r>
              <a:rPr lang="en-GB" sz="1600" dirty="0" smtClean="0"/>
              <a:t> </a:t>
            </a:r>
            <a:r>
              <a:rPr lang="en-GB" sz="1600" dirty="0" err="1" smtClean="0"/>
              <a:t>sur</a:t>
            </a:r>
            <a:r>
              <a:rPr lang="en-GB" sz="1600" dirty="0" smtClean="0"/>
              <a:t> </a:t>
            </a:r>
            <a:r>
              <a:rPr lang="en-GB" sz="1600" dirty="0" err="1" smtClean="0"/>
              <a:t>logiciel</a:t>
            </a:r>
            <a:r>
              <a:rPr lang="en-GB" sz="1600" dirty="0" smtClean="0"/>
              <a:t> </a:t>
            </a:r>
            <a:r>
              <a:rPr lang="en-GB" sz="1600" dirty="0" err="1" smtClean="0"/>
              <a:t>informatique</a:t>
            </a:r>
            <a:r>
              <a:rPr lang="en-GB" sz="1600" dirty="0" smtClean="0"/>
              <a:t> par un code source </a:t>
            </a:r>
            <a:r>
              <a:rPr lang="en-GB" sz="1600" dirty="0" err="1" smtClean="0"/>
              <a:t>spécifique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Obligation de </a:t>
            </a:r>
            <a:r>
              <a:rPr lang="en-GB" sz="1600" dirty="0" err="1" smtClean="0"/>
              <a:t>mise</a:t>
            </a:r>
            <a:r>
              <a:rPr lang="en-GB" sz="1600" dirty="0" smtClean="0"/>
              <a:t> à disposition du code </a:t>
            </a:r>
            <a:r>
              <a:rPr lang="en-GB" sz="1600" dirty="0" smtClean="0"/>
              <a:t>source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/>
              <a:t>C</a:t>
            </a:r>
            <a:r>
              <a:rPr lang="en-GB" sz="1600" dirty="0" err="1" smtClean="0"/>
              <a:t>as</a:t>
            </a:r>
            <a:r>
              <a:rPr lang="en-GB" sz="1600" dirty="0" smtClean="0"/>
              <a:t> </a:t>
            </a:r>
            <a:r>
              <a:rPr lang="en-GB" sz="1600" dirty="0"/>
              <a:t>de « BODYSANO </a:t>
            </a:r>
            <a:r>
              <a:rPr lang="en-GB" sz="1600" dirty="0" smtClean="0"/>
              <a:t>»</a:t>
            </a: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4 - </a:t>
            </a:r>
            <a:r>
              <a:rPr lang="en-GB" dirty="0" err="1" smtClean="0"/>
              <a:t>Régime</a:t>
            </a:r>
            <a:r>
              <a:rPr lang="en-GB" dirty="0" smtClean="0"/>
              <a:t> </a:t>
            </a:r>
            <a:r>
              <a:rPr lang="en-GB" dirty="0" err="1" smtClean="0"/>
              <a:t>d’exonération</a:t>
            </a:r>
            <a:r>
              <a:rPr lang="en-GB" dirty="0" smtClean="0"/>
              <a:t> </a:t>
            </a:r>
            <a:r>
              <a:rPr lang="en-GB" dirty="0" err="1" smtClean="0"/>
              <a:t>partielle</a:t>
            </a:r>
            <a:r>
              <a:rPr lang="en-GB" dirty="0" smtClean="0"/>
              <a:t> des </a:t>
            </a:r>
            <a:r>
              <a:rPr lang="en-GB" dirty="0" err="1" smtClean="0"/>
              <a:t>redevances</a:t>
            </a:r>
            <a:r>
              <a:rPr lang="en-GB" dirty="0" smtClean="0"/>
              <a:t> (article 50bis L.I.R.)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4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3 </a:t>
            </a:r>
            <a:r>
              <a:rPr lang="en-GB" sz="2400" dirty="0" err="1" smtClean="0"/>
              <a:t>grands</a:t>
            </a:r>
            <a:r>
              <a:rPr lang="en-GB" sz="2400" dirty="0" smtClean="0"/>
              <a:t> types de </a:t>
            </a:r>
            <a:r>
              <a:rPr lang="en-GB" sz="2400" dirty="0" err="1" smtClean="0"/>
              <a:t>contrats</a:t>
            </a:r>
            <a:r>
              <a:rPr lang="en-GB" sz="2400" dirty="0" smtClean="0"/>
              <a:t> de franchise: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b="1" u="sng" dirty="0" smtClean="0"/>
              <a:t>Franchise de service: </a:t>
            </a:r>
          </a:p>
          <a:p>
            <a:pPr marL="720725" indent="0" algn="just">
              <a:buNone/>
            </a:pPr>
            <a:r>
              <a:rPr lang="en-GB" sz="1600" dirty="0" err="1" smtClean="0"/>
              <a:t>Offre</a:t>
            </a:r>
            <a:r>
              <a:rPr lang="en-GB" sz="1600" dirty="0" smtClean="0"/>
              <a:t> d’un service sous </a:t>
            </a:r>
            <a:r>
              <a:rPr lang="en-GB" sz="1600" dirty="0" err="1" smtClean="0"/>
              <a:t>l’enseigne</a:t>
            </a:r>
            <a:r>
              <a:rPr lang="en-GB" sz="1600" dirty="0" smtClean="0"/>
              <a:t> + nom commercial + marque du </a:t>
            </a:r>
            <a:r>
              <a:rPr lang="en-GB" sz="1600" dirty="0" err="1" smtClean="0"/>
              <a:t>franchiseur</a:t>
            </a:r>
            <a:endParaRPr lang="en-GB" sz="1600" dirty="0" smtClean="0"/>
          </a:p>
          <a:p>
            <a:pPr marL="720725" indent="0" algn="just">
              <a:buNone/>
            </a:pPr>
            <a:r>
              <a:rPr lang="en-GB" sz="1600" dirty="0" smtClean="0"/>
              <a:t>Ex. Jacques </a:t>
            </a:r>
            <a:r>
              <a:rPr lang="en-GB" sz="1600" dirty="0" err="1" smtClean="0"/>
              <a:t>Dessange</a:t>
            </a:r>
            <a:endParaRPr lang="en-GB" sz="1600" dirty="0" smtClean="0"/>
          </a:p>
          <a:p>
            <a:pPr marL="720725" indent="0" algn="just">
              <a:buNone/>
            </a:pPr>
            <a:endParaRPr lang="en-GB" sz="800" dirty="0"/>
          </a:p>
          <a:p>
            <a:pPr marL="717550" indent="-357188" algn="just"/>
            <a:r>
              <a:rPr lang="en-GB" sz="1600" b="1" u="sng" dirty="0" smtClean="0"/>
              <a:t>Franchise de production:</a:t>
            </a:r>
          </a:p>
          <a:p>
            <a:pPr marL="719138" indent="0" algn="just">
              <a:buNone/>
            </a:pPr>
            <a:r>
              <a:rPr lang="en-GB" sz="1600" dirty="0" smtClean="0"/>
              <a:t>Fabrication de </a:t>
            </a:r>
            <a:r>
              <a:rPr lang="en-GB" sz="1600" dirty="0" err="1" smtClean="0"/>
              <a:t>produits</a:t>
            </a:r>
            <a:r>
              <a:rPr lang="en-GB" sz="1600" dirty="0" smtClean="0"/>
              <a:t> </a:t>
            </a:r>
            <a:r>
              <a:rPr lang="en-GB" sz="1600" dirty="0" err="1" smtClean="0"/>
              <a:t>vendus</a:t>
            </a:r>
            <a:r>
              <a:rPr lang="en-GB" sz="1600" dirty="0" smtClean="0"/>
              <a:t> sous la marque du </a:t>
            </a:r>
            <a:r>
              <a:rPr lang="en-GB" sz="1600" dirty="0" err="1" smtClean="0"/>
              <a:t>franchiseur</a:t>
            </a:r>
            <a:r>
              <a:rPr lang="en-GB" sz="1600" dirty="0" smtClean="0"/>
              <a:t>, </a:t>
            </a:r>
            <a:r>
              <a:rPr lang="en-GB" sz="1600" dirty="0" err="1" smtClean="0"/>
              <a:t>conformément</a:t>
            </a:r>
            <a:r>
              <a:rPr lang="en-GB" sz="1600" dirty="0" smtClean="0"/>
              <a:t> aux indications </a:t>
            </a:r>
            <a:r>
              <a:rPr lang="en-GB" sz="1600" dirty="0" err="1" smtClean="0"/>
              <a:t>données</a:t>
            </a:r>
            <a:r>
              <a:rPr lang="en-GB" sz="1600" dirty="0" smtClean="0"/>
              <a:t> par </a:t>
            </a:r>
            <a:r>
              <a:rPr lang="en-GB" sz="1600" dirty="0" err="1" smtClean="0"/>
              <a:t>celui</a:t>
            </a:r>
            <a:r>
              <a:rPr lang="en-GB" sz="1600" dirty="0" smtClean="0"/>
              <a:t>-ci</a:t>
            </a:r>
          </a:p>
          <a:p>
            <a:pPr marL="719138" indent="0" algn="just">
              <a:buNone/>
            </a:pPr>
            <a:r>
              <a:rPr lang="en-GB" sz="1600" dirty="0" smtClean="0"/>
              <a:t>Ex. Subway</a:t>
            </a:r>
          </a:p>
          <a:p>
            <a:pPr marL="719138" indent="0" algn="just">
              <a:buNone/>
            </a:pPr>
            <a:endParaRPr lang="en-GB" sz="800" dirty="0"/>
          </a:p>
          <a:p>
            <a:pPr marL="723900" indent="-363538" algn="just"/>
            <a:r>
              <a:rPr lang="en-GB" sz="1600" b="1" u="sng" dirty="0" smtClean="0"/>
              <a:t>Franchise de distribution:</a:t>
            </a:r>
          </a:p>
          <a:p>
            <a:pPr marL="719138" indent="0" algn="just">
              <a:buNone/>
            </a:pPr>
            <a:r>
              <a:rPr lang="en-GB" sz="1600" dirty="0" smtClean="0"/>
              <a:t>Vente de </a:t>
            </a:r>
            <a:r>
              <a:rPr lang="en-GB" sz="1600" dirty="0" err="1" smtClean="0"/>
              <a:t>produits</a:t>
            </a:r>
            <a:r>
              <a:rPr lang="en-GB" sz="1600" dirty="0" smtClean="0"/>
              <a:t> </a:t>
            </a:r>
            <a:r>
              <a:rPr lang="en-GB" sz="1600" dirty="0" err="1" smtClean="0"/>
              <a:t>dans</a:t>
            </a:r>
            <a:r>
              <a:rPr lang="en-GB" sz="1600" dirty="0" smtClean="0"/>
              <a:t> un </a:t>
            </a:r>
            <a:r>
              <a:rPr lang="en-GB" sz="1600" dirty="0" err="1" smtClean="0"/>
              <a:t>magasin</a:t>
            </a:r>
            <a:r>
              <a:rPr lang="en-GB" sz="1600" dirty="0" smtClean="0"/>
              <a:t> qui </a:t>
            </a:r>
            <a:r>
              <a:rPr lang="en-GB" sz="1600" dirty="0" err="1" smtClean="0"/>
              <a:t>porte</a:t>
            </a:r>
            <a:r>
              <a:rPr lang="en-GB" sz="1600" dirty="0" smtClean="0"/>
              <a:t> </a:t>
            </a:r>
            <a:r>
              <a:rPr lang="en-GB" sz="1600" dirty="0" err="1" smtClean="0"/>
              <a:t>l’enseigne</a:t>
            </a:r>
            <a:r>
              <a:rPr lang="en-GB" sz="1600" dirty="0" smtClean="0"/>
              <a:t> du </a:t>
            </a:r>
            <a:r>
              <a:rPr lang="en-GB" sz="1600" dirty="0" err="1" smtClean="0"/>
              <a:t>franchiseur</a:t>
            </a:r>
            <a:endParaRPr lang="en-GB" sz="1600" dirty="0" smtClean="0"/>
          </a:p>
          <a:p>
            <a:pPr marL="719138" indent="0" algn="just">
              <a:buNone/>
            </a:pPr>
            <a:r>
              <a:rPr lang="en-GB" sz="1600" dirty="0"/>
              <a:t>Ex. </a:t>
            </a:r>
            <a:r>
              <a:rPr lang="en-GB" sz="1600" dirty="0" smtClean="0"/>
              <a:t>Zara</a:t>
            </a:r>
          </a:p>
          <a:p>
            <a:pPr marL="720725" indent="0" algn="just">
              <a:buNone/>
            </a:pPr>
            <a:endParaRPr lang="en-GB" sz="1600" dirty="0"/>
          </a:p>
          <a:p>
            <a:pPr marL="360362" indent="0" algn="just">
              <a:buNone/>
            </a:pPr>
            <a:r>
              <a:rPr lang="en-GB" sz="1600" dirty="0" smtClean="0"/>
              <a:t>Multiples </a:t>
            </a:r>
            <a:r>
              <a:rPr lang="en-GB" sz="1600" dirty="0" err="1" smtClean="0"/>
              <a:t>cas</a:t>
            </a:r>
            <a:r>
              <a:rPr lang="en-GB" sz="1600" dirty="0" smtClean="0"/>
              <a:t> </a:t>
            </a:r>
            <a:r>
              <a:rPr lang="en-GB" sz="1600" dirty="0" err="1" smtClean="0"/>
              <a:t>transversaux</a:t>
            </a:r>
            <a:r>
              <a:rPr lang="en-GB" sz="1600" dirty="0" smtClean="0"/>
              <a:t> – </a:t>
            </a:r>
            <a:r>
              <a:rPr lang="en-GB" sz="1600" dirty="0" err="1" smtClean="0"/>
              <a:t>Cas</a:t>
            </a:r>
            <a:r>
              <a:rPr lang="en-GB" sz="1600" dirty="0" smtClean="0"/>
              <a:t> de </a:t>
            </a:r>
            <a:r>
              <a:rPr lang="fr-FR" sz="1600" dirty="0"/>
              <a:t>« </a:t>
            </a:r>
            <a:r>
              <a:rPr lang="en-GB" sz="1600" dirty="0"/>
              <a:t>BODYSANO </a:t>
            </a:r>
            <a:r>
              <a:rPr lang="fr-FR" sz="1600" dirty="0"/>
              <a:t>»</a:t>
            </a: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5 - </a:t>
            </a:r>
            <a:r>
              <a:rPr lang="en-GB" sz="1800" dirty="0" err="1" smtClean="0"/>
              <a:t>Traitement</a:t>
            </a:r>
            <a:r>
              <a:rPr lang="en-GB" sz="1800" dirty="0" smtClean="0"/>
              <a:t> fiscal de la franchise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5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Imposition des </a:t>
            </a:r>
            <a:r>
              <a:rPr lang="en-GB" sz="2400" dirty="0" err="1" smtClean="0"/>
              <a:t>revenus</a:t>
            </a:r>
            <a:r>
              <a:rPr lang="en-GB" sz="2400" dirty="0" smtClean="0"/>
              <a:t> du </a:t>
            </a:r>
            <a:r>
              <a:rPr lang="en-GB" sz="2400" dirty="0" err="1" smtClean="0"/>
              <a:t>franchiseur</a:t>
            </a:r>
            <a:r>
              <a:rPr lang="en-GB" sz="2400" dirty="0" smtClean="0"/>
              <a:t> </a:t>
            </a:r>
            <a:r>
              <a:rPr lang="en-GB" sz="2400" dirty="0" err="1" smtClean="0"/>
              <a:t>luxembourgeois</a:t>
            </a:r>
            <a:endParaRPr lang="en-GB" sz="24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Revenus</a:t>
            </a:r>
            <a:r>
              <a:rPr lang="en-GB" sz="1600" dirty="0" smtClean="0"/>
              <a:t> </a:t>
            </a:r>
            <a:r>
              <a:rPr lang="en-GB" sz="1600" dirty="0" err="1" smtClean="0"/>
              <a:t>mixtes</a:t>
            </a:r>
            <a:r>
              <a:rPr lang="en-GB" sz="1600" dirty="0" smtClean="0"/>
              <a:t>: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Redevances</a:t>
            </a:r>
            <a:r>
              <a:rPr lang="en-GB" sz="1600" dirty="0" smtClean="0"/>
              <a:t> pour </a:t>
            </a:r>
            <a:r>
              <a:rPr lang="en-GB" sz="1600" dirty="0" err="1" smtClean="0"/>
              <a:t>l’usage</a:t>
            </a:r>
            <a:r>
              <a:rPr lang="en-GB" sz="1600" dirty="0" smtClean="0"/>
              <a:t> des droits </a:t>
            </a:r>
            <a:r>
              <a:rPr lang="en-GB" sz="1600" dirty="0" err="1" smtClean="0"/>
              <a:t>intellectuels</a:t>
            </a:r>
            <a:r>
              <a:rPr lang="en-GB" sz="1600" dirty="0" smtClean="0"/>
              <a:t> (art. 12 </a:t>
            </a:r>
            <a:r>
              <a:rPr lang="en-GB" sz="1600" dirty="0" err="1" smtClean="0"/>
              <a:t>modèle</a:t>
            </a:r>
            <a:r>
              <a:rPr lang="en-GB" sz="1600" dirty="0" smtClean="0"/>
              <a:t> convention OCDE)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Revenus</a:t>
            </a:r>
            <a:r>
              <a:rPr lang="en-GB" sz="1600" dirty="0" smtClean="0"/>
              <a:t> </a:t>
            </a:r>
            <a:r>
              <a:rPr lang="en-GB" sz="1600" dirty="0" err="1" smtClean="0"/>
              <a:t>commerciaux</a:t>
            </a:r>
            <a:r>
              <a:rPr lang="en-GB" sz="1600" dirty="0" smtClean="0"/>
              <a:t>: </a:t>
            </a:r>
            <a:r>
              <a:rPr lang="en-GB" sz="1600" dirty="0" err="1" smtClean="0"/>
              <a:t>Partage</a:t>
            </a:r>
            <a:r>
              <a:rPr lang="en-GB" sz="1600" dirty="0" smtClean="0"/>
              <a:t> des </a:t>
            </a:r>
            <a:r>
              <a:rPr lang="en-GB" sz="1600" dirty="0" err="1" smtClean="0"/>
              <a:t>connaissances</a:t>
            </a:r>
            <a:r>
              <a:rPr lang="en-GB" sz="1600" dirty="0" smtClean="0"/>
              <a:t>, de </a:t>
            </a:r>
            <a:r>
              <a:rPr lang="en-GB" sz="1600" dirty="0" err="1" smtClean="0"/>
              <a:t>l’expérience</a:t>
            </a:r>
            <a:r>
              <a:rPr lang="en-GB" sz="1600" dirty="0" smtClean="0"/>
              <a:t> du </a:t>
            </a:r>
            <a:r>
              <a:rPr lang="en-GB" sz="1600" dirty="0" err="1" smtClean="0"/>
              <a:t>franchiseur</a:t>
            </a:r>
            <a:r>
              <a:rPr lang="en-GB" sz="1600" dirty="0" smtClean="0"/>
              <a:t>, assistance technique, </a:t>
            </a:r>
            <a:r>
              <a:rPr lang="en-GB" sz="1600" dirty="0" err="1" smtClean="0"/>
              <a:t>financière</a:t>
            </a:r>
            <a:r>
              <a:rPr lang="en-GB" sz="1600" dirty="0" smtClean="0"/>
              <a:t>, </a:t>
            </a:r>
            <a:r>
              <a:rPr lang="en-GB" sz="1600" dirty="0" err="1" smtClean="0"/>
              <a:t>vente</a:t>
            </a:r>
            <a:r>
              <a:rPr lang="en-GB" sz="1600" dirty="0" smtClean="0"/>
              <a:t> de </a:t>
            </a:r>
            <a:r>
              <a:rPr lang="en-GB" sz="1600" dirty="0" err="1" smtClean="0"/>
              <a:t>marchandises</a:t>
            </a:r>
            <a:r>
              <a:rPr lang="en-GB" sz="1600" dirty="0" smtClean="0"/>
              <a:t>, </a:t>
            </a:r>
            <a:r>
              <a:rPr lang="en-GB" sz="1600" dirty="0" err="1" smtClean="0"/>
              <a:t>mise</a:t>
            </a:r>
            <a:r>
              <a:rPr lang="en-GB" sz="1600" dirty="0" smtClean="0"/>
              <a:t> </a:t>
            </a:r>
            <a:r>
              <a:rPr lang="en-GB" sz="1600" dirty="0" smtClean="0"/>
              <a:t>à disposition de </a:t>
            </a:r>
            <a:r>
              <a:rPr lang="en-GB" sz="1600" dirty="0" err="1" smtClean="0"/>
              <a:t>matériel</a:t>
            </a:r>
            <a:endParaRPr lang="en-GB" sz="1600" dirty="0" smtClean="0"/>
          </a:p>
          <a:p>
            <a:pPr marL="730250" indent="0" algn="just">
              <a:buNone/>
            </a:pPr>
            <a:endParaRPr lang="en-GB" sz="1600" dirty="0" smtClean="0"/>
          </a:p>
          <a:p>
            <a:pPr marL="720725" lvl="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Obligation de </a:t>
            </a:r>
            <a:r>
              <a:rPr lang="en-GB" sz="1600" dirty="0" err="1" smtClean="0"/>
              <a:t>distinguer</a:t>
            </a:r>
            <a:r>
              <a:rPr lang="en-GB" sz="1600" dirty="0" smtClean="0"/>
              <a:t> (</a:t>
            </a:r>
            <a:r>
              <a:rPr lang="en-GB" sz="1600" dirty="0" err="1" smtClean="0"/>
              <a:t>paragr</a:t>
            </a:r>
            <a:r>
              <a:rPr lang="en-GB" sz="1600" dirty="0"/>
              <a:t>. 11.6 </a:t>
            </a:r>
            <a:r>
              <a:rPr lang="en-GB" sz="1600" dirty="0" err="1"/>
              <a:t>commentaires</a:t>
            </a:r>
            <a:r>
              <a:rPr lang="en-GB" sz="1600" dirty="0"/>
              <a:t> </a:t>
            </a:r>
            <a:r>
              <a:rPr lang="en-GB" sz="1600" dirty="0" smtClean="0"/>
              <a:t>art</a:t>
            </a:r>
            <a:r>
              <a:rPr lang="en-GB" sz="1600" dirty="0"/>
              <a:t>. 12 </a:t>
            </a:r>
            <a:r>
              <a:rPr lang="en-GB" sz="1600" dirty="0" err="1"/>
              <a:t>modèle</a:t>
            </a:r>
            <a:r>
              <a:rPr lang="en-GB" sz="1600" dirty="0"/>
              <a:t> convention </a:t>
            </a:r>
            <a:r>
              <a:rPr lang="en-GB" sz="1600" dirty="0" smtClean="0"/>
              <a:t>OCDE):</a:t>
            </a:r>
            <a:endParaRPr lang="en-GB" sz="1600" dirty="0"/>
          </a:p>
          <a:p>
            <a:pPr marL="1076325" indent="-2857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Droit </a:t>
            </a:r>
            <a:r>
              <a:rPr lang="en-GB" sz="1600" dirty="0" err="1" smtClean="0"/>
              <a:t>d’entrée</a:t>
            </a:r>
            <a:r>
              <a:rPr lang="en-GB" sz="1600" dirty="0" smtClean="0"/>
              <a:t> + </a:t>
            </a:r>
            <a:r>
              <a:rPr lang="en-GB" sz="1600" dirty="0" err="1"/>
              <a:t>r</a:t>
            </a:r>
            <a:r>
              <a:rPr lang="en-GB" sz="1600" dirty="0" err="1" smtClean="0"/>
              <a:t>edevances</a:t>
            </a:r>
            <a:r>
              <a:rPr lang="en-GB" sz="1600" dirty="0" smtClean="0"/>
              <a:t>: 5.84%</a:t>
            </a:r>
          </a:p>
          <a:p>
            <a:pPr marL="1076325" indent="-2857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Revenus</a:t>
            </a:r>
            <a:r>
              <a:rPr lang="en-GB" sz="1600" dirty="0" smtClean="0"/>
              <a:t> </a:t>
            </a:r>
            <a:r>
              <a:rPr lang="en-GB" sz="1600" dirty="0" err="1" smtClean="0"/>
              <a:t>commerciaux</a:t>
            </a:r>
            <a:r>
              <a:rPr lang="en-GB" sz="1600" dirty="0" smtClean="0"/>
              <a:t>: 29.22%</a:t>
            </a:r>
          </a:p>
          <a:p>
            <a:pPr marL="1076325" indent="-285750" algn="just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723900" indent="-285750" algn="just"/>
            <a:r>
              <a:rPr lang="en-GB" sz="1600" dirty="0" smtClean="0"/>
              <a:t>Importance des </a:t>
            </a:r>
            <a:r>
              <a:rPr lang="en-GB" sz="1600" dirty="0" err="1" smtClean="0"/>
              <a:t>termes</a:t>
            </a:r>
            <a:r>
              <a:rPr lang="en-GB" sz="1600" dirty="0" smtClean="0"/>
              <a:t> du </a:t>
            </a:r>
            <a:r>
              <a:rPr lang="en-GB" sz="1600" dirty="0" err="1" smtClean="0"/>
              <a:t>contrat</a:t>
            </a: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5 - </a:t>
            </a:r>
            <a:r>
              <a:rPr lang="en-GB" sz="1800" dirty="0" err="1" smtClean="0"/>
              <a:t>Traitement</a:t>
            </a:r>
            <a:r>
              <a:rPr lang="en-GB" sz="1800" dirty="0" smtClean="0"/>
              <a:t> fiscal de la franchise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Détermination</a:t>
            </a:r>
            <a:r>
              <a:rPr lang="en-GB" sz="2400" dirty="0" smtClean="0"/>
              <a:t> du prix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  <a:tabLst>
                <a:tab pos="2154238" algn="l"/>
              </a:tabLst>
            </a:pPr>
            <a:r>
              <a:rPr lang="en-GB" sz="1600" dirty="0" err="1" smtClean="0"/>
              <a:t>Détermination</a:t>
            </a:r>
            <a:r>
              <a:rPr lang="en-GB" sz="1600" dirty="0" smtClean="0"/>
              <a:t>:	- du </a:t>
            </a:r>
            <a:r>
              <a:rPr lang="en-GB" sz="1600" dirty="0" err="1" smtClean="0"/>
              <a:t>montant</a:t>
            </a:r>
            <a:r>
              <a:rPr lang="en-GB" sz="1600" dirty="0" smtClean="0"/>
              <a:t> de la </a:t>
            </a:r>
            <a:r>
              <a:rPr lang="en-GB" sz="1600" dirty="0" err="1" smtClean="0"/>
              <a:t>redevance</a:t>
            </a:r>
            <a:endParaRPr lang="en-GB" sz="1600" dirty="0" smtClean="0"/>
          </a:p>
          <a:p>
            <a:pPr marL="2154238" indent="0" algn="just">
              <a:buNone/>
            </a:pPr>
            <a:r>
              <a:rPr lang="en-GB" sz="1600" dirty="0" smtClean="0"/>
              <a:t>- du </a:t>
            </a:r>
            <a:r>
              <a:rPr lang="en-GB" sz="1600" dirty="0" err="1" smtClean="0"/>
              <a:t>montant</a:t>
            </a:r>
            <a:r>
              <a:rPr lang="en-GB" sz="1600" dirty="0" smtClean="0"/>
              <a:t> des </a:t>
            </a:r>
            <a:r>
              <a:rPr lang="en-GB" sz="1600" dirty="0" err="1" smtClean="0"/>
              <a:t>autres</a:t>
            </a:r>
            <a:r>
              <a:rPr lang="en-GB" sz="1600" dirty="0" smtClean="0"/>
              <a:t> </a:t>
            </a:r>
            <a:r>
              <a:rPr lang="en-GB" sz="1600" dirty="0" err="1" smtClean="0"/>
              <a:t>rémunérations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Redevance</a:t>
            </a:r>
            <a:r>
              <a:rPr lang="en-GB" sz="1600" dirty="0" smtClean="0"/>
              <a:t>: 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Article 50bis L.I.R.: “</a:t>
            </a:r>
            <a:r>
              <a:rPr lang="en-GB" sz="1600" i="1" dirty="0" err="1" smtClean="0"/>
              <a:t>Toute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méthode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d’évaluation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généralement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utilisée</a:t>
            </a:r>
            <a:r>
              <a:rPr lang="en-GB" sz="1600" i="1" dirty="0" smtClean="0"/>
              <a:t> pour </a:t>
            </a:r>
            <a:r>
              <a:rPr lang="en-GB" sz="1600" i="1" dirty="0" err="1" smtClean="0"/>
              <a:t>l’évaluation</a:t>
            </a:r>
            <a:r>
              <a:rPr lang="en-GB" sz="1600" i="1" dirty="0" smtClean="0"/>
              <a:t> des </a:t>
            </a:r>
            <a:r>
              <a:rPr lang="en-GB" sz="1600" i="1" dirty="0" err="1" smtClean="0"/>
              <a:t>propriétés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intellectuelles</a:t>
            </a:r>
            <a:r>
              <a:rPr lang="en-GB" sz="1600" dirty="0" smtClean="0"/>
              <a:t>”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Environ 10% du </a:t>
            </a:r>
            <a:r>
              <a:rPr lang="en-GB" sz="1600" dirty="0" err="1" smtClean="0"/>
              <a:t>chiffre</a:t>
            </a:r>
            <a:r>
              <a:rPr lang="en-GB" sz="1600" dirty="0" smtClean="0"/>
              <a:t> </a:t>
            </a:r>
            <a:r>
              <a:rPr lang="en-GB" sz="1600" dirty="0" err="1" smtClean="0"/>
              <a:t>d’affaires</a:t>
            </a:r>
            <a:r>
              <a:rPr lang="en-GB" sz="1600" dirty="0" smtClean="0"/>
              <a:t> du </a:t>
            </a:r>
            <a:r>
              <a:rPr lang="en-GB" sz="1600" dirty="0" err="1" smtClean="0"/>
              <a:t>franchisé</a:t>
            </a:r>
            <a:endParaRPr lang="en-GB" sz="1600" dirty="0" smtClean="0"/>
          </a:p>
          <a:p>
            <a:pPr marL="1073150" algn="just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Etude de prix de </a:t>
            </a:r>
            <a:r>
              <a:rPr lang="en-GB" sz="1600" dirty="0" err="1" smtClean="0"/>
              <a:t>transfert</a:t>
            </a:r>
            <a:r>
              <a:rPr lang="en-GB" sz="1600" dirty="0" smtClean="0"/>
              <a:t> (5,000 EUR – 10,000 EUR)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Risque</a:t>
            </a:r>
            <a:r>
              <a:rPr lang="en-GB" sz="1600" dirty="0" smtClean="0"/>
              <a:t> en </a:t>
            </a:r>
            <a:r>
              <a:rPr lang="en-GB" sz="1600" dirty="0" err="1" smtClean="0"/>
              <a:t>cas</a:t>
            </a:r>
            <a:r>
              <a:rPr lang="en-GB" sz="1600" dirty="0" smtClean="0"/>
              <a:t> de </a:t>
            </a:r>
            <a:r>
              <a:rPr lang="en-GB" sz="1600" dirty="0" err="1" smtClean="0"/>
              <a:t>mauvaise</a:t>
            </a:r>
            <a:r>
              <a:rPr lang="en-GB" sz="1600" dirty="0" smtClean="0"/>
              <a:t> </a:t>
            </a:r>
            <a:r>
              <a:rPr lang="en-GB" sz="1600" dirty="0" err="1" smtClean="0"/>
              <a:t>évaluation</a:t>
            </a:r>
            <a:r>
              <a:rPr lang="en-GB" sz="1600" dirty="0" smtClean="0"/>
              <a:t>: Requalification des </a:t>
            </a:r>
            <a:r>
              <a:rPr lang="en-GB" sz="1600" dirty="0" err="1" smtClean="0"/>
              <a:t>redevances</a:t>
            </a:r>
            <a:r>
              <a:rPr lang="en-GB" sz="1600" dirty="0" smtClean="0"/>
              <a:t> en </a:t>
            </a:r>
            <a:r>
              <a:rPr lang="en-GB" sz="1600" dirty="0" err="1" smtClean="0"/>
              <a:t>revenus</a:t>
            </a:r>
            <a:r>
              <a:rPr lang="en-GB" sz="1600" dirty="0" smtClean="0"/>
              <a:t> </a:t>
            </a:r>
            <a:r>
              <a:rPr lang="en-GB" sz="1600" dirty="0" err="1" smtClean="0"/>
              <a:t>commerciaux</a:t>
            </a:r>
            <a:endParaRPr lang="en-GB" sz="1600" dirty="0" smtClean="0"/>
          </a:p>
          <a:p>
            <a:pPr marL="1076325" indent="-35560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Risque</a:t>
            </a:r>
            <a:r>
              <a:rPr lang="en-GB" sz="1600" dirty="0" smtClean="0"/>
              <a:t> </a:t>
            </a:r>
            <a:r>
              <a:rPr lang="en-GB" sz="1600" dirty="0" err="1" smtClean="0"/>
              <a:t>accru</a:t>
            </a:r>
            <a:r>
              <a:rPr lang="en-GB" sz="1600" dirty="0" smtClean="0"/>
              <a:t> en </a:t>
            </a:r>
            <a:r>
              <a:rPr lang="en-GB" sz="1600" dirty="0" err="1" smtClean="0"/>
              <a:t>cas</a:t>
            </a:r>
            <a:r>
              <a:rPr lang="en-GB" sz="1600" dirty="0" smtClean="0"/>
              <a:t> de </a:t>
            </a:r>
            <a:r>
              <a:rPr lang="en-GB" sz="1600" dirty="0" err="1" smtClean="0"/>
              <a:t>licencié</a:t>
            </a:r>
            <a:r>
              <a:rPr lang="en-GB" sz="1600" dirty="0" smtClean="0"/>
              <a:t>/</a:t>
            </a:r>
            <a:r>
              <a:rPr lang="en-GB" sz="1600" dirty="0" err="1" smtClean="0"/>
              <a:t>franchisé</a:t>
            </a:r>
            <a:r>
              <a:rPr lang="en-GB" sz="1600" dirty="0" smtClean="0"/>
              <a:t> </a:t>
            </a:r>
            <a:r>
              <a:rPr lang="en-GB" sz="1600" dirty="0" err="1" smtClean="0"/>
              <a:t>luxembourgeois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5 - </a:t>
            </a:r>
            <a:r>
              <a:rPr lang="en-GB" sz="1800" dirty="0" err="1" smtClean="0"/>
              <a:t>Traitement</a:t>
            </a:r>
            <a:r>
              <a:rPr lang="en-GB" sz="1800" dirty="0" smtClean="0"/>
              <a:t> fiscal de la franchise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Au Luxembourg - Art. 159 L.I.R.: </a:t>
            </a:r>
          </a:p>
          <a:p>
            <a:pPr marL="360363" indent="0" algn="just">
              <a:buNone/>
            </a:pPr>
            <a:r>
              <a:rPr lang="en-GB" sz="2400" dirty="0" err="1" smtClean="0"/>
              <a:t>Résidence</a:t>
            </a:r>
            <a:r>
              <a:rPr lang="en-GB" sz="2400" dirty="0" smtClean="0"/>
              <a:t> </a:t>
            </a:r>
            <a:r>
              <a:rPr lang="en-GB" sz="2400" dirty="0" err="1" smtClean="0"/>
              <a:t>fiscale</a:t>
            </a:r>
            <a:r>
              <a:rPr lang="en-GB" sz="2400" dirty="0" smtClean="0"/>
              <a:t> </a:t>
            </a:r>
            <a:r>
              <a:rPr lang="en-GB" sz="2400" dirty="0" err="1" smtClean="0"/>
              <a:t>luxembourgeoise</a:t>
            </a:r>
            <a:r>
              <a:rPr lang="en-GB" sz="2400" dirty="0" smtClean="0"/>
              <a:t> </a:t>
            </a:r>
            <a:r>
              <a:rPr lang="en-GB" sz="2400" dirty="0" err="1" smtClean="0"/>
              <a:t>si</a:t>
            </a:r>
            <a:r>
              <a:rPr lang="en-GB" sz="2400" dirty="0" smtClean="0"/>
              <a:t> </a:t>
            </a:r>
            <a:r>
              <a:rPr lang="en-GB" sz="2400" dirty="0" err="1" smtClean="0"/>
              <a:t>siège</a:t>
            </a:r>
            <a:r>
              <a:rPr lang="en-GB" sz="2400" dirty="0" smtClean="0"/>
              <a:t> </a:t>
            </a:r>
            <a:r>
              <a:rPr lang="en-GB" sz="2400" dirty="0" err="1" smtClean="0"/>
              <a:t>statutaire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principal </a:t>
            </a:r>
            <a:r>
              <a:rPr lang="en-GB" sz="2400" dirty="0" err="1" smtClean="0"/>
              <a:t>établissement</a:t>
            </a:r>
            <a:r>
              <a:rPr lang="en-GB" sz="2400" dirty="0" smtClean="0"/>
              <a:t> au Luxembourg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Problématique</a:t>
            </a:r>
            <a:r>
              <a:rPr lang="en-GB" sz="2400" dirty="0" smtClean="0"/>
              <a:t>: </a:t>
            </a:r>
            <a:r>
              <a:rPr lang="en-GB" sz="2400" dirty="0" err="1" smtClean="0"/>
              <a:t>Eviter</a:t>
            </a:r>
            <a:r>
              <a:rPr lang="en-GB" sz="2400" dirty="0" smtClean="0"/>
              <a:t> </a:t>
            </a:r>
            <a:r>
              <a:rPr lang="en-GB" sz="2400" dirty="0" err="1" smtClean="0"/>
              <a:t>une</a:t>
            </a:r>
            <a:r>
              <a:rPr lang="en-GB" sz="2400" dirty="0" smtClean="0"/>
              <a:t> remise en cause de </a:t>
            </a:r>
            <a:r>
              <a:rPr lang="en-GB" sz="2400" dirty="0" err="1" smtClean="0"/>
              <a:t>l’établissement</a:t>
            </a:r>
            <a:r>
              <a:rPr lang="en-GB" sz="2400" dirty="0" smtClean="0"/>
              <a:t> au Luxembourg du </a:t>
            </a:r>
            <a:r>
              <a:rPr lang="en-GB" sz="2400" dirty="0" err="1" smtClean="0"/>
              <a:t>franchiseur</a:t>
            </a:r>
            <a:endParaRPr lang="en-GB" sz="24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2 </a:t>
            </a:r>
            <a:r>
              <a:rPr lang="en-GB" sz="2400" dirty="0" err="1" smtClean="0"/>
              <a:t>scénarii</a:t>
            </a:r>
            <a:r>
              <a:rPr lang="en-GB" sz="2400" dirty="0" smtClean="0"/>
              <a:t> à </a:t>
            </a:r>
            <a:r>
              <a:rPr lang="en-GB" sz="2400" dirty="0" err="1" smtClean="0"/>
              <a:t>distinguer</a:t>
            </a:r>
            <a:r>
              <a:rPr lang="en-GB" sz="2400" dirty="0" smtClean="0"/>
              <a:t>: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lvl="0" algn="just">
              <a:buFont typeface="Arial" panose="020B0604020202020204" pitchFamily="34" charset="0"/>
              <a:buChar char="•"/>
            </a:pPr>
            <a:r>
              <a:rPr lang="en-GB" sz="1600" dirty="0"/>
              <a:t>La </a:t>
            </a:r>
            <a:r>
              <a:rPr lang="en-GB" sz="1600" dirty="0" err="1"/>
              <a:t>société</a:t>
            </a:r>
            <a:r>
              <a:rPr lang="en-GB" sz="1600" dirty="0"/>
              <a:t> </a:t>
            </a:r>
            <a:r>
              <a:rPr lang="en-GB" sz="1600" dirty="0" err="1"/>
              <a:t>Luxembourgeoise</a:t>
            </a:r>
            <a:r>
              <a:rPr lang="en-GB" sz="1600" dirty="0"/>
              <a:t> (“</a:t>
            </a:r>
            <a:r>
              <a:rPr lang="en-GB" sz="1600" dirty="0" err="1"/>
              <a:t>LuxCo</a:t>
            </a:r>
            <a:r>
              <a:rPr lang="en-GB" sz="1600" dirty="0"/>
              <a:t>”)</a:t>
            </a:r>
            <a:r>
              <a:rPr lang="en-GB" sz="1600" dirty="0" smtClean="0"/>
              <a:t> </a:t>
            </a:r>
            <a:r>
              <a:rPr lang="en-GB" sz="1600" dirty="0" err="1"/>
              <a:t>détient</a:t>
            </a:r>
            <a:r>
              <a:rPr lang="en-GB" sz="1600" dirty="0"/>
              <a:t> les droits </a:t>
            </a:r>
            <a:r>
              <a:rPr lang="en-GB" sz="1600" dirty="0" err="1"/>
              <a:t>intellectuels</a:t>
            </a:r>
            <a:r>
              <a:rPr lang="en-GB" sz="1600" dirty="0"/>
              <a:t> et </a:t>
            </a:r>
            <a:r>
              <a:rPr lang="en-GB" sz="1600" dirty="0" err="1"/>
              <a:t>accorde</a:t>
            </a:r>
            <a:r>
              <a:rPr lang="en-GB" sz="1600" dirty="0"/>
              <a:t> des </a:t>
            </a:r>
            <a:r>
              <a:rPr lang="en-GB" sz="1600" dirty="0" err="1"/>
              <a:t>contrats</a:t>
            </a:r>
            <a:r>
              <a:rPr lang="en-GB" sz="1600" dirty="0"/>
              <a:t> de licence à </a:t>
            </a:r>
            <a:r>
              <a:rPr lang="en-GB" sz="1600" dirty="0" err="1"/>
              <a:t>une</a:t>
            </a:r>
            <a:r>
              <a:rPr lang="en-GB" sz="1600" dirty="0"/>
              <a:t> 2d </a:t>
            </a:r>
            <a:r>
              <a:rPr lang="en-GB" sz="1600" dirty="0" err="1"/>
              <a:t>société</a:t>
            </a:r>
            <a:r>
              <a:rPr lang="en-GB" sz="1600" dirty="0"/>
              <a:t> qui </a:t>
            </a:r>
            <a:r>
              <a:rPr lang="en-GB" sz="1600" dirty="0" err="1"/>
              <a:t>accorde</a:t>
            </a:r>
            <a:r>
              <a:rPr lang="en-GB" sz="1600" dirty="0"/>
              <a:t> les </a:t>
            </a:r>
            <a:r>
              <a:rPr lang="en-GB" sz="1600" dirty="0" err="1"/>
              <a:t>contrats</a:t>
            </a:r>
            <a:r>
              <a:rPr lang="en-GB" sz="1600" dirty="0"/>
              <a:t> de franchise (</a:t>
            </a:r>
            <a:r>
              <a:rPr lang="en-GB" sz="1600" dirty="0" err="1"/>
              <a:t>scénario</a:t>
            </a:r>
            <a:r>
              <a:rPr lang="en-GB" sz="1600" dirty="0"/>
              <a:t> </a:t>
            </a:r>
            <a:r>
              <a:rPr lang="en-GB" sz="1600" dirty="0" smtClean="0"/>
              <a:t>1)</a:t>
            </a:r>
            <a:endParaRPr lang="en-GB" sz="1600" dirty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LuxCo</a:t>
            </a:r>
            <a:r>
              <a:rPr lang="en-GB" sz="1600" dirty="0" smtClean="0"/>
              <a:t> </a:t>
            </a:r>
            <a:r>
              <a:rPr lang="en-GB" sz="1600" dirty="0" err="1" smtClean="0"/>
              <a:t>détient</a:t>
            </a:r>
            <a:r>
              <a:rPr lang="en-GB" sz="1600" dirty="0" smtClean="0"/>
              <a:t> les droits </a:t>
            </a:r>
            <a:r>
              <a:rPr lang="en-GB" sz="1600" dirty="0" err="1" smtClean="0"/>
              <a:t>intellectuels</a:t>
            </a:r>
            <a:r>
              <a:rPr lang="en-GB" sz="1600" dirty="0" smtClean="0"/>
              <a:t> et </a:t>
            </a:r>
            <a:r>
              <a:rPr lang="en-GB" sz="1600" dirty="0" err="1" smtClean="0"/>
              <a:t>accorde</a:t>
            </a:r>
            <a:r>
              <a:rPr lang="en-GB" sz="1600" dirty="0" smtClean="0"/>
              <a:t> les </a:t>
            </a:r>
            <a:r>
              <a:rPr lang="en-GB" sz="1600" dirty="0" err="1" smtClean="0"/>
              <a:t>contrats</a:t>
            </a:r>
            <a:r>
              <a:rPr lang="en-GB" sz="1600" dirty="0" smtClean="0"/>
              <a:t> de franchise </a:t>
            </a:r>
            <a:r>
              <a:rPr lang="en-GB" sz="1600" dirty="0" err="1" smtClean="0"/>
              <a:t>directement</a:t>
            </a:r>
            <a:r>
              <a:rPr lang="en-GB" sz="1600" dirty="0" smtClean="0"/>
              <a:t> (</a:t>
            </a:r>
            <a:r>
              <a:rPr lang="en-GB" sz="1600" dirty="0" err="1"/>
              <a:t>s</a:t>
            </a:r>
            <a:r>
              <a:rPr lang="en-GB" sz="1600" dirty="0" err="1" smtClean="0"/>
              <a:t>cénario</a:t>
            </a:r>
            <a:r>
              <a:rPr lang="en-GB" sz="1600" dirty="0" smtClean="0"/>
              <a:t> 2)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6 - Substance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603438" y="4770968"/>
            <a:ext cx="1280742" cy="4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Franchisé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56542" y="4715280"/>
            <a:ext cx="1280742" cy="4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Franchisé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6 - Substance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08084" y="2874750"/>
            <a:ext cx="1280742" cy="55357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Société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Luxembourgeoise/ Franchiseur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58628" y="2874750"/>
            <a:ext cx="1292469" cy="413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Société mère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02327" y="3686550"/>
            <a:ext cx="1280742" cy="413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Licencié / franchiseur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 rot="7869760">
            <a:off x="1634787" y="3143372"/>
            <a:ext cx="1140146" cy="1258630"/>
          </a:xfrm>
          <a:prstGeom prst="arc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1787223" y="4323965"/>
            <a:ext cx="907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Contrat de licence</a:t>
            </a:r>
            <a:endParaRPr lang="fr-FR" sz="1100" dirty="0"/>
          </a:p>
        </p:txBody>
      </p:sp>
      <p:sp>
        <p:nvSpPr>
          <p:cNvPr id="23" name="Rectangle 22"/>
          <p:cNvSpPr/>
          <p:nvPr/>
        </p:nvSpPr>
        <p:spPr>
          <a:xfrm>
            <a:off x="764380" y="3690996"/>
            <a:ext cx="1280742" cy="41323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Société luxembourgeoise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Elbow Connector 23"/>
          <p:cNvCxnSpPr>
            <a:stCxn id="18" idx="2"/>
            <a:endCxn id="19" idx="0"/>
          </p:cNvCxnSpPr>
          <p:nvPr/>
        </p:nvCxnSpPr>
        <p:spPr>
          <a:xfrm rot="16200000" flipH="1">
            <a:off x="2474500" y="3018351"/>
            <a:ext cx="398561" cy="937835"/>
          </a:xfrm>
          <a:prstGeom prst="bentConnector3">
            <a:avLst>
              <a:gd name="adj1" fmla="val 6544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2"/>
            <a:endCxn id="23" idx="0"/>
          </p:cNvCxnSpPr>
          <p:nvPr/>
        </p:nvCxnSpPr>
        <p:spPr>
          <a:xfrm rot="5400000">
            <a:off x="1603304" y="3089436"/>
            <a:ext cx="403007" cy="800112"/>
          </a:xfrm>
          <a:prstGeom prst="bentConnector3">
            <a:avLst>
              <a:gd name="adj1" fmla="val 6527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64381" y="4654122"/>
            <a:ext cx="1280741" cy="5355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" dirty="0" smtClean="0">
                <a:solidFill>
                  <a:schemeClr val="tx1"/>
                </a:solidFill>
                <a:latin typeface="+mj-lt"/>
              </a:rPr>
              <a:t>Droits intellectuels</a:t>
            </a:r>
            <a:endParaRPr lang="fr-FR" sz="115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8" name="Straight Connector 27"/>
          <p:cNvCxnSpPr>
            <a:stCxn id="23" idx="2"/>
            <a:endCxn id="3" idx="0"/>
          </p:cNvCxnSpPr>
          <p:nvPr/>
        </p:nvCxnSpPr>
        <p:spPr>
          <a:xfrm>
            <a:off x="1404751" y="4104235"/>
            <a:ext cx="1" cy="549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02328" y="4654122"/>
            <a:ext cx="1280742" cy="4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Franchisés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19" idx="2"/>
          </p:cNvCxnSpPr>
          <p:nvPr/>
        </p:nvCxnSpPr>
        <p:spPr>
          <a:xfrm>
            <a:off x="3142698" y="4099789"/>
            <a:ext cx="1" cy="4738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8918" y="4142709"/>
            <a:ext cx="907075" cy="43088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Contrats de Franchise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7195050" y="4231669"/>
            <a:ext cx="1280742" cy="4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Franchisé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48154" y="4175981"/>
            <a:ext cx="1280742" cy="4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Franchisé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93940" y="4114823"/>
            <a:ext cx="1280742" cy="4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Franchisés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40380" y="4109351"/>
            <a:ext cx="1280741" cy="5355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" dirty="0" smtClean="0">
                <a:solidFill>
                  <a:schemeClr val="tx1"/>
                </a:solidFill>
                <a:latin typeface="+mj-lt"/>
              </a:rPr>
              <a:t>Droits intellectuels</a:t>
            </a:r>
            <a:endParaRPr lang="fr-FR" sz="115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1" name="Elbow Connector 40"/>
          <p:cNvCxnSpPr>
            <a:stCxn id="7" idx="2"/>
            <a:endCxn id="39" idx="0"/>
          </p:cNvCxnSpPr>
          <p:nvPr/>
        </p:nvCxnSpPr>
        <p:spPr>
          <a:xfrm rot="5400000">
            <a:off x="5824089" y="3284985"/>
            <a:ext cx="681028" cy="967704"/>
          </a:xfrm>
          <a:prstGeom prst="bentConnector3">
            <a:avLst>
              <a:gd name="adj1" fmla="val 4870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91206" y="3678464"/>
            <a:ext cx="907075" cy="43088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Contrats de Franchise</a:t>
            </a:r>
            <a:endParaRPr lang="fr-FR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669126" y="1784838"/>
            <a:ext cx="275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Scénario 1:</a:t>
            </a:r>
            <a:endParaRPr lang="fr-FR" b="1" u="sng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648455" y="3764609"/>
            <a:ext cx="10858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734311" y="3764609"/>
            <a:ext cx="0" cy="264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39214" y="1787879"/>
            <a:ext cx="275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Scénario 2: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3387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7169"/>
          </a:xfrm>
        </p:spPr>
        <p:txBody>
          <a:bodyPr>
            <a:normAutofit fontScale="47500" lnSpcReduction="20000"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5100" dirty="0" err="1" smtClean="0"/>
              <a:t>Scénario</a:t>
            </a:r>
            <a:r>
              <a:rPr lang="en-GB" sz="5100" dirty="0" smtClean="0"/>
              <a:t> 1: </a:t>
            </a:r>
            <a:r>
              <a:rPr lang="en-GB" sz="5100" dirty="0" err="1" smtClean="0"/>
              <a:t>Luxco</a:t>
            </a:r>
            <a:r>
              <a:rPr lang="en-GB" sz="5100" dirty="0" smtClean="0"/>
              <a:t> </a:t>
            </a:r>
            <a:r>
              <a:rPr lang="en-GB" sz="5100" dirty="0" err="1" smtClean="0"/>
              <a:t>exerce</a:t>
            </a:r>
            <a:r>
              <a:rPr lang="en-GB" sz="5100" dirty="0" smtClean="0"/>
              <a:t> </a:t>
            </a:r>
            <a:r>
              <a:rPr lang="en-GB" sz="5100" dirty="0" err="1" smtClean="0"/>
              <a:t>une</a:t>
            </a:r>
            <a:r>
              <a:rPr lang="en-GB" sz="5100" dirty="0" smtClean="0"/>
              <a:t> </a:t>
            </a:r>
            <a:r>
              <a:rPr lang="en-GB" sz="5100" dirty="0" err="1" smtClean="0"/>
              <a:t>activité</a:t>
            </a:r>
            <a:r>
              <a:rPr lang="en-GB" sz="5100" dirty="0" smtClean="0"/>
              <a:t> de </a:t>
            </a:r>
            <a:r>
              <a:rPr lang="en-GB" sz="5100" dirty="0" err="1" smtClean="0"/>
              <a:t>détention</a:t>
            </a:r>
            <a:r>
              <a:rPr lang="en-GB" sz="5100" dirty="0" smtClean="0"/>
              <a:t> de droits </a:t>
            </a:r>
            <a:r>
              <a:rPr lang="en-GB" sz="5100" dirty="0" err="1" smtClean="0"/>
              <a:t>intellectuels</a:t>
            </a:r>
            <a:endParaRPr lang="en-GB" sz="51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3400" dirty="0" err="1" smtClean="0"/>
              <a:t>Résidence</a:t>
            </a:r>
            <a:r>
              <a:rPr lang="en-GB" sz="3400" dirty="0" smtClean="0"/>
              <a:t> </a:t>
            </a:r>
            <a:r>
              <a:rPr lang="en-GB" sz="3400" dirty="0" err="1" smtClean="0"/>
              <a:t>fiscale</a:t>
            </a:r>
            <a:r>
              <a:rPr lang="en-GB" sz="3400" dirty="0" smtClean="0"/>
              <a:t> </a:t>
            </a:r>
            <a:r>
              <a:rPr lang="en-GB" sz="3400" dirty="0" err="1" smtClean="0"/>
              <a:t>généralement</a:t>
            </a:r>
            <a:r>
              <a:rPr lang="en-GB" sz="3400" dirty="0" smtClean="0"/>
              <a:t> </a:t>
            </a:r>
            <a:r>
              <a:rPr lang="en-GB" sz="3400" dirty="0" err="1" smtClean="0"/>
              <a:t>reconnue</a:t>
            </a:r>
            <a:r>
              <a:rPr lang="en-GB" sz="3400" dirty="0" smtClean="0"/>
              <a:t> </a:t>
            </a:r>
            <a:r>
              <a:rPr lang="en-GB" sz="3400" dirty="0" err="1" smtClean="0"/>
              <a:t>si</a:t>
            </a:r>
            <a:r>
              <a:rPr lang="en-GB" sz="3400" dirty="0" smtClean="0"/>
              <a:t>:</a:t>
            </a:r>
            <a:endParaRPr lang="en-GB" sz="34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9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smtClean="0"/>
              <a:t>Au </a:t>
            </a:r>
            <a:r>
              <a:rPr lang="en-GB" sz="2700" dirty="0" err="1" smtClean="0"/>
              <a:t>moins</a:t>
            </a:r>
            <a:r>
              <a:rPr lang="en-GB" sz="2700" dirty="0" smtClean="0"/>
              <a:t> 50% de </a:t>
            </a:r>
            <a:r>
              <a:rPr lang="en-GB" sz="2700" dirty="0" err="1" smtClean="0"/>
              <a:t>gérants</a:t>
            </a:r>
            <a:r>
              <a:rPr lang="en-GB" sz="2700" dirty="0" smtClean="0"/>
              <a:t> </a:t>
            </a:r>
            <a:r>
              <a:rPr lang="en-GB" sz="2700" dirty="0" err="1" smtClean="0"/>
              <a:t>résidents</a:t>
            </a:r>
            <a:r>
              <a:rPr lang="en-GB" sz="2700" dirty="0" smtClean="0"/>
              <a:t> </a:t>
            </a:r>
            <a:r>
              <a:rPr lang="en-GB" sz="2700" dirty="0" err="1" smtClean="0"/>
              <a:t>fiscaux</a:t>
            </a:r>
            <a:r>
              <a:rPr lang="en-GB" sz="2700" dirty="0" smtClean="0"/>
              <a:t> du Luxembourg</a:t>
            </a:r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Pouvoir</a:t>
            </a:r>
            <a:r>
              <a:rPr lang="en-GB" sz="2700" dirty="0" smtClean="0"/>
              <a:t> </a:t>
            </a:r>
            <a:r>
              <a:rPr lang="en-GB" sz="2700" dirty="0" err="1" smtClean="0"/>
              <a:t>décisionnel</a:t>
            </a:r>
            <a:r>
              <a:rPr lang="en-GB" sz="2700" dirty="0" smtClean="0"/>
              <a:t> </a:t>
            </a:r>
            <a:r>
              <a:rPr lang="en-GB" sz="2700" dirty="0" err="1" smtClean="0"/>
              <a:t>effectif</a:t>
            </a:r>
            <a:r>
              <a:rPr lang="en-GB" sz="2700" dirty="0" smtClean="0"/>
              <a:t> des </a:t>
            </a:r>
            <a:r>
              <a:rPr lang="en-GB" sz="2700" dirty="0" err="1" smtClean="0"/>
              <a:t>gérants</a:t>
            </a:r>
            <a:r>
              <a:rPr lang="en-GB" sz="2700" dirty="0" smtClean="0"/>
              <a:t> </a:t>
            </a:r>
            <a:r>
              <a:rPr lang="en-GB" sz="2700" dirty="0" err="1" smtClean="0"/>
              <a:t>luxembourgeois</a:t>
            </a:r>
            <a:endParaRPr lang="en-GB" sz="27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Connaissances</a:t>
            </a:r>
            <a:r>
              <a:rPr lang="en-GB" sz="2700" dirty="0" smtClean="0"/>
              <a:t> </a:t>
            </a:r>
            <a:r>
              <a:rPr lang="en-GB" sz="2700" dirty="0" err="1" smtClean="0"/>
              <a:t>professionnelles</a:t>
            </a:r>
            <a:r>
              <a:rPr lang="en-GB" sz="2700" dirty="0" smtClean="0"/>
              <a:t> </a:t>
            </a:r>
            <a:r>
              <a:rPr lang="en-GB" sz="2700" dirty="0" err="1" smtClean="0"/>
              <a:t>suffisantes</a:t>
            </a:r>
            <a:r>
              <a:rPr lang="en-GB" sz="2700" dirty="0" smtClean="0"/>
              <a:t> des </a:t>
            </a:r>
            <a:r>
              <a:rPr lang="en-GB" sz="2700" dirty="0" err="1" smtClean="0"/>
              <a:t>gérants</a:t>
            </a:r>
            <a:r>
              <a:rPr lang="en-GB" sz="2700" dirty="0" smtClean="0"/>
              <a:t> </a:t>
            </a:r>
            <a:r>
              <a:rPr lang="en-GB" sz="2700" dirty="0" err="1" smtClean="0"/>
              <a:t>luxembourgeois</a:t>
            </a:r>
            <a:endParaRPr lang="en-GB" sz="27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Réunions</a:t>
            </a:r>
            <a:r>
              <a:rPr lang="en-GB" sz="2700" dirty="0" smtClean="0"/>
              <a:t> des </a:t>
            </a:r>
            <a:r>
              <a:rPr lang="en-GB" sz="2700" dirty="0" err="1" smtClean="0"/>
              <a:t>conseils</a:t>
            </a:r>
            <a:r>
              <a:rPr lang="en-GB" sz="2700" dirty="0" smtClean="0"/>
              <a:t> de </a:t>
            </a:r>
            <a:r>
              <a:rPr lang="en-GB" sz="2700" dirty="0" err="1" smtClean="0"/>
              <a:t>gérance</a:t>
            </a:r>
            <a:r>
              <a:rPr lang="en-GB" sz="2700" dirty="0" smtClean="0"/>
              <a:t> au Luxembourg</a:t>
            </a:r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Réunion</a:t>
            </a:r>
            <a:r>
              <a:rPr lang="en-GB" sz="2700" dirty="0" smtClean="0"/>
              <a:t> </a:t>
            </a:r>
            <a:r>
              <a:rPr lang="en-GB" sz="2700" dirty="0" err="1"/>
              <a:t>d’au</a:t>
            </a:r>
            <a:r>
              <a:rPr lang="en-GB" sz="2700" dirty="0"/>
              <a:t> </a:t>
            </a:r>
            <a:r>
              <a:rPr lang="en-GB" sz="2700" dirty="0" err="1"/>
              <a:t>moins</a:t>
            </a:r>
            <a:r>
              <a:rPr lang="en-GB" sz="2700" dirty="0"/>
              <a:t> </a:t>
            </a:r>
            <a:r>
              <a:rPr lang="en-GB" sz="2700" dirty="0" err="1"/>
              <a:t>une</a:t>
            </a:r>
            <a:r>
              <a:rPr lang="en-GB" sz="2700" dirty="0"/>
              <a:t> </a:t>
            </a:r>
            <a:r>
              <a:rPr lang="en-GB" sz="2700" dirty="0" err="1"/>
              <a:t>assemblée</a:t>
            </a:r>
            <a:r>
              <a:rPr lang="en-GB" sz="2700" dirty="0"/>
              <a:t> </a:t>
            </a:r>
            <a:r>
              <a:rPr lang="en-GB" sz="2700" dirty="0" err="1" smtClean="0"/>
              <a:t>générale</a:t>
            </a:r>
            <a:r>
              <a:rPr lang="en-GB" sz="2700" dirty="0" smtClean="0"/>
              <a:t>/an au Luxembourg</a:t>
            </a:r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Compte</a:t>
            </a:r>
            <a:r>
              <a:rPr lang="en-GB" sz="2700" dirty="0" smtClean="0"/>
              <a:t> </a:t>
            </a:r>
            <a:r>
              <a:rPr lang="en-GB" sz="2700" dirty="0" err="1" smtClean="0"/>
              <a:t>bancaire</a:t>
            </a:r>
            <a:r>
              <a:rPr lang="en-GB" sz="2700" dirty="0" smtClean="0"/>
              <a:t> </a:t>
            </a:r>
            <a:r>
              <a:rPr lang="en-GB" sz="2700" dirty="0" err="1" smtClean="0"/>
              <a:t>auprès</a:t>
            </a:r>
            <a:r>
              <a:rPr lang="en-GB" sz="2700" dirty="0" smtClean="0"/>
              <a:t> d’un </a:t>
            </a:r>
            <a:r>
              <a:rPr lang="en-GB" sz="2700" dirty="0" err="1" smtClean="0"/>
              <a:t>établissement</a:t>
            </a:r>
            <a:r>
              <a:rPr lang="en-GB" sz="2700" dirty="0" smtClean="0"/>
              <a:t> de </a:t>
            </a:r>
            <a:r>
              <a:rPr lang="en-GB" sz="2700" dirty="0" err="1" smtClean="0"/>
              <a:t>crédit</a:t>
            </a:r>
            <a:r>
              <a:rPr lang="en-GB" sz="2700" dirty="0" smtClean="0"/>
              <a:t> </a:t>
            </a:r>
            <a:r>
              <a:rPr lang="en-GB" sz="2700" dirty="0" err="1" smtClean="0"/>
              <a:t>luxembourgeois</a:t>
            </a:r>
            <a:endParaRPr lang="en-GB" sz="27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smtClean="0"/>
              <a:t>Remise </a:t>
            </a:r>
            <a:r>
              <a:rPr lang="en-GB" sz="2700" dirty="0" err="1" smtClean="0"/>
              <a:t>ponctuelle</a:t>
            </a:r>
            <a:r>
              <a:rPr lang="en-GB" sz="2700" dirty="0" smtClean="0"/>
              <a:t> des </a:t>
            </a:r>
            <a:r>
              <a:rPr lang="en-GB" sz="2700" dirty="0" err="1" smtClean="0"/>
              <a:t>déclarations</a:t>
            </a:r>
            <a:r>
              <a:rPr lang="en-GB" sz="2700" dirty="0" smtClean="0"/>
              <a:t> </a:t>
            </a:r>
            <a:r>
              <a:rPr lang="en-GB" sz="2700" dirty="0" err="1" smtClean="0"/>
              <a:t>d’impôt</a:t>
            </a:r>
            <a:r>
              <a:rPr lang="en-GB" sz="2700" dirty="0" smtClean="0"/>
              <a:t> et respect de </a:t>
            </a:r>
            <a:r>
              <a:rPr lang="en-GB" sz="2700" dirty="0" err="1" smtClean="0"/>
              <a:t>toutes</a:t>
            </a:r>
            <a:r>
              <a:rPr lang="en-GB" sz="2700" dirty="0" smtClean="0"/>
              <a:t> les obligations </a:t>
            </a:r>
            <a:r>
              <a:rPr lang="en-GB" sz="2700" dirty="0" err="1" smtClean="0"/>
              <a:t>légales</a:t>
            </a:r>
            <a:r>
              <a:rPr lang="en-GB" sz="2700" dirty="0" smtClean="0"/>
              <a:t> et </a:t>
            </a:r>
            <a:r>
              <a:rPr lang="en-GB" sz="2700" dirty="0" err="1" smtClean="0"/>
              <a:t>règlementaires</a:t>
            </a:r>
            <a:endParaRPr lang="en-GB" sz="27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smtClean="0"/>
              <a:t>Ne pas </a:t>
            </a:r>
            <a:r>
              <a:rPr lang="en-GB" sz="2700" dirty="0" err="1" smtClean="0"/>
              <a:t>être</a:t>
            </a:r>
            <a:r>
              <a:rPr lang="en-GB" sz="2700" dirty="0" smtClean="0"/>
              <a:t> </a:t>
            </a:r>
            <a:r>
              <a:rPr lang="en-GB" sz="2700" dirty="0" err="1" smtClean="0"/>
              <a:t>considérée</a:t>
            </a:r>
            <a:r>
              <a:rPr lang="en-GB" sz="2700" dirty="0" smtClean="0"/>
              <a:t> </a:t>
            </a:r>
            <a:r>
              <a:rPr lang="en-GB" sz="2700" dirty="0" err="1" smtClean="0"/>
              <a:t>comme</a:t>
            </a:r>
            <a:r>
              <a:rPr lang="en-GB" sz="2700" dirty="0" smtClean="0"/>
              <a:t> </a:t>
            </a:r>
            <a:r>
              <a:rPr lang="en-GB" sz="2700" dirty="0" err="1" smtClean="0"/>
              <a:t>résident</a:t>
            </a:r>
            <a:r>
              <a:rPr lang="en-GB" sz="2700" dirty="0" smtClean="0"/>
              <a:t> fiscal d’un </a:t>
            </a:r>
            <a:r>
              <a:rPr lang="en-GB" sz="2700" dirty="0" err="1" smtClean="0"/>
              <a:t>autre</a:t>
            </a:r>
            <a:r>
              <a:rPr lang="en-GB" sz="2700" dirty="0" smtClean="0"/>
              <a:t> </a:t>
            </a:r>
            <a:r>
              <a:rPr lang="en-GB" sz="2700" dirty="0" err="1" smtClean="0"/>
              <a:t>état</a:t>
            </a:r>
            <a:endParaRPr lang="en-GB" sz="27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Capitaux</a:t>
            </a:r>
            <a:r>
              <a:rPr lang="en-GB" sz="2700" dirty="0" smtClean="0"/>
              <a:t> </a:t>
            </a:r>
            <a:r>
              <a:rPr lang="en-GB" sz="2700" dirty="0" err="1" smtClean="0"/>
              <a:t>propres</a:t>
            </a:r>
            <a:r>
              <a:rPr lang="en-GB" sz="2700" dirty="0" smtClean="0"/>
              <a:t> </a:t>
            </a:r>
            <a:r>
              <a:rPr lang="en-GB" sz="2700" dirty="0" err="1" smtClean="0"/>
              <a:t>adéquats</a:t>
            </a:r>
            <a:r>
              <a:rPr lang="en-GB" sz="2700" dirty="0" smtClean="0"/>
              <a:t> au vu des </a:t>
            </a:r>
            <a:r>
              <a:rPr lang="en-GB" sz="2700" dirty="0" err="1" smtClean="0"/>
              <a:t>fonctions</a:t>
            </a:r>
            <a:r>
              <a:rPr lang="en-GB" sz="2700" dirty="0" smtClean="0"/>
              <a:t> </a:t>
            </a:r>
            <a:r>
              <a:rPr lang="en-GB" sz="2700" dirty="0" err="1" smtClean="0"/>
              <a:t>exercées</a:t>
            </a:r>
            <a:r>
              <a:rPr lang="en-GB" sz="2700" dirty="0" smtClean="0"/>
              <a:t> et des </a:t>
            </a:r>
            <a:r>
              <a:rPr lang="en-GB" sz="2700" dirty="0" err="1" smtClean="0"/>
              <a:t>risques</a:t>
            </a:r>
            <a:r>
              <a:rPr lang="en-GB" sz="2700" dirty="0" smtClean="0"/>
              <a:t> </a:t>
            </a:r>
            <a:r>
              <a:rPr lang="en-GB" sz="2700" dirty="0" err="1" smtClean="0"/>
              <a:t>assumés</a:t>
            </a:r>
            <a:r>
              <a:rPr lang="en-GB" sz="2700" dirty="0" smtClean="0"/>
              <a:t> (1% des droits </a:t>
            </a:r>
            <a:r>
              <a:rPr lang="en-GB" sz="2700" dirty="0" err="1" smtClean="0"/>
              <a:t>intellectuels</a:t>
            </a:r>
            <a:r>
              <a:rPr lang="en-GB" sz="2700" dirty="0" smtClean="0"/>
              <a:t>)</a:t>
            </a:r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Maintien</a:t>
            </a:r>
            <a:r>
              <a:rPr lang="en-GB" sz="2700" dirty="0" smtClean="0"/>
              <a:t> des archives au </a:t>
            </a:r>
            <a:r>
              <a:rPr lang="en-GB" sz="2700" dirty="0" err="1" smtClean="0"/>
              <a:t>siège</a:t>
            </a:r>
            <a:r>
              <a:rPr lang="en-GB" sz="2700" dirty="0" smtClean="0"/>
              <a:t> </a:t>
            </a:r>
            <a:r>
              <a:rPr lang="en-GB" sz="2700" dirty="0" err="1" smtClean="0"/>
              <a:t>Luxembourgeois</a:t>
            </a:r>
            <a:endParaRPr lang="en-GB" sz="27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 err="1" smtClean="0"/>
              <a:t>Gestion</a:t>
            </a:r>
            <a:r>
              <a:rPr lang="en-GB" sz="2700" dirty="0" smtClean="0"/>
              <a:t> </a:t>
            </a:r>
            <a:r>
              <a:rPr lang="en-GB" sz="2700" dirty="0" err="1" smtClean="0"/>
              <a:t>quotidienne</a:t>
            </a:r>
            <a:r>
              <a:rPr lang="en-GB" sz="2700" dirty="0" smtClean="0"/>
              <a:t> de </a:t>
            </a:r>
            <a:r>
              <a:rPr lang="en-GB" sz="2700" dirty="0" err="1" smtClean="0"/>
              <a:t>LuxCo</a:t>
            </a:r>
            <a:r>
              <a:rPr lang="en-GB" sz="2700" dirty="0" smtClean="0"/>
              <a:t> au Luxembourg (</a:t>
            </a:r>
            <a:r>
              <a:rPr lang="en-GB" sz="2700" dirty="0" err="1" smtClean="0"/>
              <a:t>comptabilité</a:t>
            </a:r>
            <a:r>
              <a:rPr lang="en-GB" sz="2700" dirty="0" smtClean="0"/>
              <a:t>, </a:t>
            </a:r>
            <a:r>
              <a:rPr lang="en-GB" sz="2700" dirty="0" err="1" smtClean="0"/>
              <a:t>gestion</a:t>
            </a:r>
            <a:r>
              <a:rPr lang="en-GB" sz="2700" dirty="0" smtClean="0"/>
              <a:t> des </a:t>
            </a:r>
            <a:r>
              <a:rPr lang="en-GB" sz="2700" dirty="0" err="1" smtClean="0"/>
              <a:t>comptes</a:t>
            </a:r>
            <a:r>
              <a:rPr lang="en-GB" sz="2700" dirty="0" smtClean="0"/>
              <a:t> </a:t>
            </a:r>
            <a:r>
              <a:rPr lang="en-GB" sz="2700" dirty="0" err="1" smtClean="0"/>
              <a:t>bancaires</a:t>
            </a:r>
            <a:r>
              <a:rPr lang="en-GB" sz="2700" dirty="0" smtClean="0"/>
              <a:t>, </a:t>
            </a:r>
            <a:r>
              <a:rPr lang="en-GB" sz="2700" dirty="0" err="1" smtClean="0"/>
              <a:t>préparation</a:t>
            </a:r>
            <a:r>
              <a:rPr lang="en-GB" sz="2700" dirty="0" smtClean="0"/>
              <a:t> des </a:t>
            </a:r>
            <a:r>
              <a:rPr lang="en-GB" sz="2700" dirty="0" err="1" smtClean="0"/>
              <a:t>déclarations</a:t>
            </a:r>
            <a:r>
              <a:rPr lang="en-GB" sz="2700" dirty="0" smtClean="0"/>
              <a:t> </a:t>
            </a:r>
            <a:r>
              <a:rPr lang="en-GB" sz="2700" dirty="0" err="1" smtClean="0"/>
              <a:t>fiscales</a:t>
            </a:r>
            <a:r>
              <a:rPr lang="en-GB" sz="2700" dirty="0" smtClean="0"/>
              <a:t>, etc.)</a:t>
            </a:r>
            <a:endParaRPr lang="en-GB" sz="27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6 - Substance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Scénario</a:t>
            </a:r>
            <a:r>
              <a:rPr lang="en-GB" sz="2400" dirty="0" smtClean="0"/>
              <a:t> 2: </a:t>
            </a:r>
            <a:r>
              <a:rPr lang="en-GB" sz="2400" dirty="0" err="1" smtClean="0"/>
              <a:t>Luxco</a:t>
            </a:r>
            <a:r>
              <a:rPr lang="en-GB" sz="2400" dirty="0" smtClean="0"/>
              <a:t> </a:t>
            </a:r>
            <a:r>
              <a:rPr lang="en-GB" sz="2400" dirty="0" err="1" smtClean="0"/>
              <a:t>exerce</a:t>
            </a:r>
            <a:r>
              <a:rPr lang="en-GB" sz="2400" dirty="0" smtClean="0"/>
              <a:t> </a:t>
            </a:r>
            <a:r>
              <a:rPr lang="en-GB" sz="2400" dirty="0" err="1" smtClean="0"/>
              <a:t>une</a:t>
            </a:r>
            <a:r>
              <a:rPr lang="en-GB" sz="2400" dirty="0" smtClean="0"/>
              <a:t> </a:t>
            </a:r>
            <a:r>
              <a:rPr lang="en-GB" sz="2400" dirty="0" err="1" smtClean="0"/>
              <a:t>activité</a:t>
            </a:r>
            <a:r>
              <a:rPr lang="en-GB" sz="2400" dirty="0" smtClean="0"/>
              <a:t> </a:t>
            </a:r>
            <a:r>
              <a:rPr lang="en-GB" sz="2400" dirty="0" err="1" smtClean="0"/>
              <a:t>commerciale</a:t>
            </a:r>
            <a:endParaRPr lang="en-GB" sz="24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603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/>
              <a:t>Nécessité</a:t>
            </a:r>
            <a:r>
              <a:rPr lang="en-GB" sz="2400" dirty="0" smtClean="0"/>
              <a:t> </a:t>
            </a:r>
            <a:r>
              <a:rPr lang="en-GB" sz="2400" dirty="0" err="1" smtClean="0"/>
              <a:t>d’une</a:t>
            </a:r>
            <a:r>
              <a:rPr lang="en-GB" sz="2400" dirty="0" smtClean="0"/>
              <a:t> </a:t>
            </a:r>
            <a:r>
              <a:rPr lang="en-GB" sz="2400" dirty="0" err="1" smtClean="0"/>
              <a:t>présence</a:t>
            </a:r>
            <a:r>
              <a:rPr lang="en-GB" sz="2400" dirty="0" smtClean="0"/>
              <a:t> et de </a:t>
            </a:r>
            <a:r>
              <a:rPr lang="en-GB" sz="2400" dirty="0" err="1" smtClean="0"/>
              <a:t>ressources</a:t>
            </a:r>
            <a:r>
              <a:rPr lang="en-GB" sz="2400" dirty="0" smtClean="0"/>
              <a:t> accrues:</a:t>
            </a:r>
            <a:endParaRPr lang="en-GB" sz="2400" dirty="0" smtClean="0"/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/>
              <a:t>Mêmes</a:t>
            </a:r>
            <a:r>
              <a:rPr lang="en-GB" sz="1600" dirty="0" smtClean="0"/>
              <a:t> </a:t>
            </a:r>
            <a:r>
              <a:rPr lang="en-GB" sz="1600" dirty="0" err="1" smtClean="0"/>
              <a:t>recommandations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dans</a:t>
            </a:r>
            <a:r>
              <a:rPr lang="en-GB" sz="1600" dirty="0" smtClean="0"/>
              <a:t> le </a:t>
            </a:r>
            <a:r>
              <a:rPr lang="en-GB" sz="1600" dirty="0" err="1" smtClean="0"/>
              <a:t>scénario</a:t>
            </a:r>
            <a:r>
              <a:rPr lang="en-GB" sz="1600" dirty="0" smtClean="0"/>
              <a:t> </a:t>
            </a:r>
            <a:r>
              <a:rPr lang="en-GB" sz="1600" dirty="0" smtClean="0"/>
              <a:t>1</a:t>
            </a:r>
          </a:p>
          <a:p>
            <a:pPr marL="7207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Si </a:t>
            </a:r>
            <a:r>
              <a:rPr lang="en-GB" sz="1600" dirty="0" err="1" smtClean="0"/>
              <a:t>activité</a:t>
            </a:r>
            <a:r>
              <a:rPr lang="en-GB" sz="1600" dirty="0" smtClean="0"/>
              <a:t> extra-</a:t>
            </a:r>
            <a:r>
              <a:rPr lang="en-GB" sz="1600" dirty="0" err="1" smtClean="0"/>
              <a:t>groupe</a:t>
            </a:r>
            <a:r>
              <a:rPr lang="en-GB" sz="1600" dirty="0" smtClean="0"/>
              <a:t>: </a:t>
            </a:r>
            <a:r>
              <a:rPr lang="en-GB" sz="1600" dirty="0" err="1" smtClean="0"/>
              <a:t>autorisation</a:t>
            </a:r>
            <a:r>
              <a:rPr lang="en-GB" sz="1600" dirty="0" smtClean="0"/>
              <a:t> </a:t>
            </a:r>
            <a:r>
              <a:rPr lang="en-GB" sz="1600" dirty="0" err="1" smtClean="0"/>
              <a:t>d’établissement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Employé</a:t>
            </a:r>
            <a:r>
              <a:rPr lang="en-GB" sz="1600" dirty="0" smtClean="0"/>
              <a:t> </a:t>
            </a:r>
            <a:r>
              <a:rPr lang="en-GB" sz="1600" dirty="0" err="1" smtClean="0"/>
              <a:t>résident</a:t>
            </a:r>
            <a:r>
              <a:rPr lang="en-GB" sz="1600" dirty="0" smtClean="0"/>
              <a:t> du Luxembourg </a:t>
            </a:r>
            <a:r>
              <a:rPr lang="en-GB" sz="1600" dirty="0" err="1" smtClean="0"/>
              <a:t>ou</a:t>
            </a:r>
            <a:r>
              <a:rPr lang="en-GB" sz="1600" dirty="0" smtClean="0"/>
              <a:t> </a:t>
            </a:r>
            <a:r>
              <a:rPr lang="en-GB" sz="1600" dirty="0" err="1" smtClean="0"/>
              <a:t>d’une</a:t>
            </a:r>
            <a:r>
              <a:rPr lang="en-GB" sz="1600" dirty="0" smtClean="0"/>
              <a:t> </a:t>
            </a:r>
            <a:r>
              <a:rPr lang="en-GB" sz="1600" dirty="0" err="1" smtClean="0"/>
              <a:t>région</a:t>
            </a:r>
            <a:r>
              <a:rPr lang="en-GB" sz="1600" dirty="0" smtClean="0"/>
              <a:t> </a:t>
            </a:r>
            <a:r>
              <a:rPr lang="en-GB" sz="1600" dirty="0" err="1" smtClean="0"/>
              <a:t>limitrophe</a:t>
            </a:r>
            <a:r>
              <a:rPr lang="en-GB" sz="1600" dirty="0" smtClean="0"/>
              <a:t>: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Peut</a:t>
            </a:r>
            <a:r>
              <a:rPr lang="en-GB" sz="1600" dirty="0" smtClean="0"/>
              <a:t> </a:t>
            </a:r>
            <a:r>
              <a:rPr lang="en-GB" sz="1600" dirty="0" err="1" smtClean="0"/>
              <a:t>être</a:t>
            </a:r>
            <a:r>
              <a:rPr lang="en-GB" sz="1600" dirty="0" smtClean="0"/>
              <a:t> </a:t>
            </a:r>
            <a:r>
              <a:rPr lang="en-GB" sz="1600" dirty="0" err="1" smtClean="0"/>
              <a:t>l’un</a:t>
            </a:r>
            <a:r>
              <a:rPr lang="en-GB" sz="1600" dirty="0" smtClean="0"/>
              <a:t> des </a:t>
            </a:r>
            <a:r>
              <a:rPr lang="en-GB" sz="1600" dirty="0" err="1" smtClean="0"/>
              <a:t>gérants</a:t>
            </a:r>
            <a:r>
              <a:rPr lang="en-GB" sz="1600" dirty="0" smtClean="0"/>
              <a:t> de </a:t>
            </a:r>
            <a:r>
              <a:rPr lang="en-GB" sz="1600" dirty="0" err="1" smtClean="0"/>
              <a:t>LuxCo</a:t>
            </a:r>
            <a:endParaRPr lang="en-GB" sz="1600" dirty="0" smtClean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Nombre</a:t>
            </a:r>
            <a:r>
              <a:rPr lang="en-GB" sz="1600" dirty="0" smtClean="0"/>
              <a:t> </a:t>
            </a:r>
            <a:r>
              <a:rPr lang="en-GB" sz="1600" dirty="0" err="1" smtClean="0"/>
              <a:t>d’heures</a:t>
            </a:r>
            <a:r>
              <a:rPr lang="en-GB" sz="1600" dirty="0" smtClean="0"/>
              <a:t> de travail </a:t>
            </a:r>
            <a:r>
              <a:rPr lang="en-GB" sz="1600" dirty="0" err="1" smtClean="0"/>
              <a:t>hebdomadaire</a:t>
            </a:r>
            <a:r>
              <a:rPr lang="en-GB" sz="1600" dirty="0" smtClean="0"/>
              <a:t> </a:t>
            </a:r>
            <a:r>
              <a:rPr lang="en-GB" sz="1600" dirty="0" err="1" smtClean="0"/>
              <a:t>dépendant</a:t>
            </a:r>
            <a:r>
              <a:rPr lang="en-GB" sz="1600" dirty="0"/>
              <a:t> </a:t>
            </a:r>
            <a:r>
              <a:rPr lang="en-GB" sz="1600" dirty="0" smtClean="0"/>
              <a:t>du </a:t>
            </a:r>
            <a:r>
              <a:rPr lang="en-GB" sz="1600" dirty="0" err="1" smtClean="0"/>
              <a:t>niveau</a:t>
            </a:r>
            <a:r>
              <a:rPr lang="en-GB" sz="1600" dirty="0" smtClean="0"/>
              <a:t> </a:t>
            </a:r>
            <a:r>
              <a:rPr lang="en-GB" sz="1600" dirty="0" err="1" smtClean="0"/>
              <a:t>d’activité</a:t>
            </a:r>
            <a:endParaRPr lang="en-GB" sz="1600" dirty="0" smtClean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Qualifications et </a:t>
            </a:r>
            <a:r>
              <a:rPr lang="en-GB" sz="1600" dirty="0" err="1" smtClean="0"/>
              <a:t>compétences</a:t>
            </a:r>
            <a:r>
              <a:rPr lang="en-GB" sz="1600" dirty="0" smtClean="0"/>
              <a:t> </a:t>
            </a:r>
            <a:r>
              <a:rPr lang="en-GB" sz="1600" dirty="0" err="1" smtClean="0"/>
              <a:t>suffisantes</a:t>
            </a:r>
            <a:endParaRPr lang="en-GB" sz="1600" dirty="0" smtClean="0"/>
          </a:p>
          <a:p>
            <a:pPr marL="10731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err="1" smtClean="0"/>
              <a:t>Possibilité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les </a:t>
            </a:r>
            <a:r>
              <a:rPr lang="en-GB" sz="1600" dirty="0" err="1" smtClean="0"/>
              <a:t>gérants</a:t>
            </a:r>
            <a:r>
              <a:rPr lang="en-GB" sz="1600" dirty="0" smtClean="0"/>
              <a:t> </a:t>
            </a:r>
            <a:r>
              <a:rPr lang="en-GB" sz="1600" dirty="0" err="1" smtClean="0"/>
              <a:t>lui</a:t>
            </a:r>
            <a:r>
              <a:rPr lang="en-GB" sz="1600" dirty="0" smtClean="0"/>
              <a:t> </a:t>
            </a:r>
            <a:r>
              <a:rPr lang="en-GB" sz="1600" dirty="0" err="1" smtClean="0"/>
              <a:t>délèguent</a:t>
            </a:r>
            <a:r>
              <a:rPr lang="en-GB" sz="1600" dirty="0" smtClean="0"/>
              <a:t> des </a:t>
            </a:r>
            <a:r>
              <a:rPr lang="en-GB" sz="1600" dirty="0" err="1" smtClean="0"/>
              <a:t>pouvoirs</a:t>
            </a:r>
            <a:r>
              <a:rPr lang="en-GB" sz="1600" dirty="0" smtClean="0"/>
              <a:t> de </a:t>
            </a:r>
            <a:r>
              <a:rPr lang="en-GB" sz="1600" dirty="0" err="1" smtClean="0"/>
              <a:t>gestion</a:t>
            </a:r>
            <a:r>
              <a:rPr lang="en-GB" sz="1600" dirty="0" smtClean="0"/>
              <a:t> </a:t>
            </a:r>
            <a:r>
              <a:rPr lang="en-GB" sz="1600" dirty="0" err="1" smtClean="0"/>
              <a:t>quotidienne</a:t>
            </a:r>
            <a:r>
              <a:rPr lang="en-GB" sz="1600" dirty="0" smtClean="0"/>
              <a:t> (ex. signature des </a:t>
            </a:r>
            <a:r>
              <a:rPr lang="en-GB" sz="1600" dirty="0" err="1" smtClean="0"/>
              <a:t>déclarations</a:t>
            </a:r>
            <a:r>
              <a:rPr lang="en-GB" sz="1600" dirty="0" smtClean="0"/>
              <a:t> </a:t>
            </a:r>
            <a:r>
              <a:rPr lang="en-GB" sz="1600" dirty="0" err="1" smtClean="0"/>
              <a:t>fiscales</a:t>
            </a:r>
            <a:r>
              <a:rPr lang="en-GB" sz="1600" dirty="0" smtClean="0"/>
              <a:t>, des </a:t>
            </a:r>
            <a:r>
              <a:rPr lang="en-GB" sz="1600" dirty="0" err="1" smtClean="0"/>
              <a:t>ordres</a:t>
            </a:r>
            <a:r>
              <a:rPr lang="en-GB" sz="1600" dirty="0" smtClean="0"/>
              <a:t> de </a:t>
            </a:r>
            <a:r>
              <a:rPr lang="en-GB" sz="1600" dirty="0" err="1" smtClean="0"/>
              <a:t>virement</a:t>
            </a:r>
            <a:r>
              <a:rPr lang="en-GB" sz="1600" dirty="0" smtClean="0"/>
              <a:t> en-</a:t>
            </a:r>
            <a:r>
              <a:rPr lang="en-GB" sz="1600" dirty="0" err="1" smtClean="0"/>
              <a:t>deça</a:t>
            </a:r>
            <a:r>
              <a:rPr lang="en-GB" sz="1600" dirty="0" smtClean="0"/>
              <a:t> d’un certain </a:t>
            </a:r>
            <a:r>
              <a:rPr lang="en-GB" sz="1600" dirty="0" err="1" smtClean="0"/>
              <a:t>montant</a:t>
            </a:r>
            <a:r>
              <a:rPr lang="en-GB" sz="1600" dirty="0" smtClean="0"/>
              <a:t>, etc.)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Bureaux au Luxembourg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Espace</a:t>
            </a:r>
            <a:r>
              <a:rPr lang="en-GB" sz="1600" dirty="0" smtClean="0"/>
              <a:t> </a:t>
            </a:r>
            <a:r>
              <a:rPr lang="en-GB" sz="1600" dirty="0" err="1" smtClean="0"/>
              <a:t>suffisant</a:t>
            </a:r>
            <a:r>
              <a:rPr lang="en-GB" sz="1600" dirty="0" smtClean="0"/>
              <a:t> en </a:t>
            </a:r>
            <a:r>
              <a:rPr lang="en-GB" sz="1600" dirty="0" err="1" smtClean="0"/>
              <a:t>fonction</a:t>
            </a:r>
            <a:r>
              <a:rPr lang="en-GB" sz="1600" dirty="0" smtClean="0"/>
              <a:t> du </a:t>
            </a:r>
            <a:r>
              <a:rPr lang="en-GB" sz="1600" dirty="0" err="1" smtClean="0"/>
              <a:t>nombre</a:t>
            </a:r>
            <a:r>
              <a:rPr lang="en-GB" sz="1600" dirty="0" smtClean="0"/>
              <a:t> </a:t>
            </a:r>
            <a:r>
              <a:rPr lang="en-GB" sz="1600" dirty="0" err="1" smtClean="0"/>
              <a:t>d’employés</a:t>
            </a:r>
            <a:endParaRPr lang="en-GB" sz="1600" dirty="0" smtClean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Equipement</a:t>
            </a:r>
            <a:r>
              <a:rPr lang="en-GB" sz="1600" dirty="0" smtClean="0"/>
              <a:t> </a:t>
            </a:r>
            <a:r>
              <a:rPr lang="en-GB" sz="1600" dirty="0" err="1" smtClean="0"/>
              <a:t>suffisant</a:t>
            </a:r>
            <a:r>
              <a:rPr lang="en-GB" sz="1600" dirty="0" smtClean="0"/>
              <a:t> au vu de </a:t>
            </a:r>
            <a:r>
              <a:rPr lang="en-GB" sz="1600" dirty="0" err="1" smtClean="0"/>
              <a:t>l’activité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6 - Substance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Enregistrement</a:t>
            </a:r>
            <a:r>
              <a:rPr lang="en-GB" sz="2400" dirty="0" smtClean="0"/>
              <a:t> </a:t>
            </a:r>
            <a:r>
              <a:rPr lang="en-GB" sz="2400" dirty="0" smtClean="0"/>
              <a:t>TVA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Dans</a:t>
            </a:r>
            <a:r>
              <a:rPr lang="en-GB" sz="1600" dirty="0" smtClean="0"/>
              <a:t> les 15 </a:t>
            </a:r>
            <a:r>
              <a:rPr lang="en-GB" sz="1600" dirty="0" err="1" smtClean="0"/>
              <a:t>jours</a:t>
            </a:r>
            <a:r>
              <a:rPr lang="en-GB" sz="1600" dirty="0" smtClean="0"/>
              <a:t> </a:t>
            </a:r>
            <a:r>
              <a:rPr lang="en-GB" sz="1600" dirty="0" err="1" smtClean="0"/>
              <a:t>suivant</a:t>
            </a:r>
            <a:r>
              <a:rPr lang="en-GB" sz="1600" dirty="0" smtClean="0"/>
              <a:t> le </a:t>
            </a:r>
            <a:r>
              <a:rPr lang="en-GB" sz="1600" dirty="0" err="1" smtClean="0"/>
              <a:t>démarrage</a:t>
            </a:r>
            <a:r>
              <a:rPr lang="en-GB" sz="1600" dirty="0" smtClean="0"/>
              <a:t> de </a:t>
            </a:r>
            <a:r>
              <a:rPr lang="en-GB" sz="1600" dirty="0" err="1" smtClean="0"/>
              <a:t>l’activité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Chiffre</a:t>
            </a:r>
            <a:r>
              <a:rPr lang="en-GB" sz="1600" dirty="0" smtClean="0"/>
              <a:t> </a:t>
            </a:r>
            <a:r>
              <a:rPr lang="en-GB" sz="1600" dirty="0" err="1" smtClean="0"/>
              <a:t>d’affaires</a:t>
            </a:r>
            <a:r>
              <a:rPr lang="en-GB" sz="1600" dirty="0" smtClean="0"/>
              <a:t> </a:t>
            </a:r>
            <a:r>
              <a:rPr lang="en-GB" sz="1600" dirty="0" err="1" smtClean="0"/>
              <a:t>annuel</a:t>
            </a:r>
            <a:r>
              <a:rPr lang="en-GB" sz="1600" dirty="0" smtClean="0"/>
              <a:t> ≤ 112,000 EUR: </a:t>
            </a:r>
            <a:r>
              <a:rPr lang="en-GB" sz="1600" dirty="0" err="1" smtClean="0"/>
              <a:t>Déclaration</a:t>
            </a:r>
            <a:r>
              <a:rPr lang="en-GB" sz="1600" dirty="0" smtClean="0"/>
              <a:t> </a:t>
            </a:r>
            <a:r>
              <a:rPr lang="en-GB" sz="1600" dirty="0" err="1" smtClean="0"/>
              <a:t>annuelle</a:t>
            </a:r>
            <a:r>
              <a:rPr lang="en-GB" sz="1600" dirty="0" smtClean="0"/>
              <a:t> (</a:t>
            </a:r>
            <a:r>
              <a:rPr lang="en-GB" sz="1600" dirty="0" err="1" smtClean="0"/>
              <a:t>avant</a:t>
            </a:r>
            <a:r>
              <a:rPr lang="en-GB" sz="1600" dirty="0" smtClean="0"/>
              <a:t> 1er mars)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Chiffre</a:t>
            </a:r>
            <a:r>
              <a:rPr lang="en-GB" sz="1600" dirty="0" smtClean="0"/>
              <a:t> </a:t>
            </a:r>
            <a:r>
              <a:rPr lang="en-GB" sz="1600" dirty="0" err="1" smtClean="0"/>
              <a:t>d’affaires</a:t>
            </a:r>
            <a:r>
              <a:rPr lang="en-GB" sz="1600" dirty="0" smtClean="0"/>
              <a:t> </a:t>
            </a:r>
            <a:r>
              <a:rPr lang="en-GB" sz="1600" dirty="0" err="1" smtClean="0"/>
              <a:t>annuel</a:t>
            </a:r>
            <a:r>
              <a:rPr lang="en-GB" sz="1600" dirty="0" smtClean="0"/>
              <a:t> &gt; 112,000 EUR </a:t>
            </a:r>
            <a:r>
              <a:rPr lang="en-GB" sz="1600" dirty="0"/>
              <a:t>et </a:t>
            </a:r>
            <a:r>
              <a:rPr lang="en-GB" sz="1600" dirty="0" smtClean="0"/>
              <a:t>≤ 620,000 EUR: </a:t>
            </a:r>
            <a:r>
              <a:rPr lang="en-GB" sz="1600" dirty="0" err="1" smtClean="0"/>
              <a:t>Déclarations</a:t>
            </a:r>
            <a:r>
              <a:rPr lang="en-GB" sz="1600" dirty="0" smtClean="0"/>
              <a:t> </a:t>
            </a:r>
            <a:r>
              <a:rPr lang="en-GB" sz="1600" dirty="0" err="1" smtClean="0"/>
              <a:t>trimestrielles</a:t>
            </a:r>
            <a:r>
              <a:rPr lang="en-GB" sz="1600" dirty="0" smtClean="0"/>
              <a:t> + 1 </a:t>
            </a:r>
            <a:r>
              <a:rPr lang="en-GB" sz="1600" dirty="0" err="1" smtClean="0"/>
              <a:t>déclaration</a:t>
            </a:r>
            <a:r>
              <a:rPr lang="en-GB" sz="1600" dirty="0" smtClean="0"/>
              <a:t> </a:t>
            </a:r>
            <a:r>
              <a:rPr lang="en-GB" sz="1600" dirty="0" err="1" smtClean="0"/>
              <a:t>annuelle</a:t>
            </a:r>
            <a:r>
              <a:rPr lang="en-GB" sz="1600" dirty="0" smtClean="0"/>
              <a:t> </a:t>
            </a:r>
            <a:r>
              <a:rPr lang="en-GB" sz="1600" dirty="0" err="1" smtClean="0"/>
              <a:t>récapitulative</a:t>
            </a:r>
            <a:r>
              <a:rPr lang="en-GB" sz="1600" dirty="0" smtClean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avant</a:t>
            </a:r>
            <a:r>
              <a:rPr lang="en-GB" sz="1600" dirty="0" smtClean="0"/>
              <a:t> 1er </a:t>
            </a:r>
            <a:r>
              <a:rPr lang="en-GB" sz="1600" dirty="0" err="1" smtClean="0"/>
              <a:t>mai</a:t>
            </a:r>
            <a:r>
              <a:rPr lang="en-GB" sz="1600" dirty="0" smtClean="0"/>
              <a:t>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Chiffre</a:t>
            </a:r>
            <a:r>
              <a:rPr lang="en-GB" sz="1600" dirty="0" smtClean="0"/>
              <a:t> </a:t>
            </a:r>
            <a:r>
              <a:rPr lang="en-GB" sz="1600" dirty="0" err="1" smtClean="0"/>
              <a:t>d’affaires</a:t>
            </a:r>
            <a:r>
              <a:rPr lang="en-GB" sz="1600" dirty="0" smtClean="0"/>
              <a:t> </a:t>
            </a:r>
            <a:r>
              <a:rPr lang="en-GB" sz="1600" dirty="0" err="1" smtClean="0"/>
              <a:t>annuel</a:t>
            </a:r>
            <a:r>
              <a:rPr lang="en-GB" sz="1600" dirty="0" smtClean="0"/>
              <a:t> &gt; 620,000 EUR: </a:t>
            </a:r>
            <a:r>
              <a:rPr lang="en-GB" sz="1600" dirty="0" err="1" smtClean="0"/>
              <a:t>Déclarations</a:t>
            </a:r>
            <a:r>
              <a:rPr lang="en-GB" sz="1600" dirty="0" smtClean="0"/>
              <a:t> </a:t>
            </a:r>
            <a:r>
              <a:rPr lang="en-GB" sz="1600" dirty="0" err="1" smtClean="0"/>
              <a:t>mensuelles</a:t>
            </a:r>
            <a:r>
              <a:rPr lang="en-GB" sz="1600" dirty="0" smtClean="0"/>
              <a:t> </a:t>
            </a:r>
            <a:r>
              <a:rPr lang="en-GB" sz="1600" dirty="0"/>
              <a:t>+ </a:t>
            </a:r>
            <a:r>
              <a:rPr lang="en-GB" sz="1600" dirty="0" smtClean="0"/>
              <a:t>1 </a:t>
            </a:r>
            <a:r>
              <a:rPr lang="en-GB" sz="1600" dirty="0" err="1" smtClean="0"/>
              <a:t>déclaration</a:t>
            </a:r>
            <a:r>
              <a:rPr lang="en-GB" sz="1600" dirty="0" smtClean="0"/>
              <a:t> </a:t>
            </a:r>
            <a:r>
              <a:rPr lang="en-GB" sz="1600" dirty="0" err="1" smtClean="0"/>
              <a:t>annuelle</a:t>
            </a:r>
            <a:r>
              <a:rPr lang="en-GB" sz="1600" dirty="0" smtClean="0"/>
              <a:t> </a:t>
            </a:r>
            <a:r>
              <a:rPr lang="en-GB" sz="1600" dirty="0" err="1" smtClean="0"/>
              <a:t>récapitulative</a:t>
            </a:r>
            <a:r>
              <a:rPr lang="en-GB" sz="1600" dirty="0" smtClean="0"/>
              <a:t> </a:t>
            </a:r>
            <a:r>
              <a:rPr lang="en-GB" sz="1600" dirty="0"/>
              <a:t>(</a:t>
            </a:r>
            <a:r>
              <a:rPr lang="en-GB" sz="1600" dirty="0" err="1"/>
              <a:t>avant</a:t>
            </a:r>
            <a:r>
              <a:rPr lang="en-GB" sz="1600" dirty="0"/>
              <a:t> 1er </a:t>
            </a:r>
            <a:r>
              <a:rPr lang="en-GB" sz="1600" dirty="0" err="1"/>
              <a:t>mai</a:t>
            </a:r>
            <a:r>
              <a:rPr lang="en-GB" sz="1600" dirty="0" smtClean="0"/>
              <a:t>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60363" lvl="0" algn="just">
              <a:buFont typeface="Arial" panose="020B0604020202020204" pitchFamily="34" charset="0"/>
              <a:buChar char="•"/>
            </a:pPr>
            <a:r>
              <a:rPr lang="en-GB" sz="2400" dirty="0"/>
              <a:t>Inscription à la </a:t>
            </a:r>
            <a:r>
              <a:rPr lang="en-GB" sz="2400" dirty="0" err="1"/>
              <a:t>Chambre</a:t>
            </a:r>
            <a:r>
              <a:rPr lang="en-GB" sz="2400" dirty="0"/>
              <a:t> de Commerce</a:t>
            </a:r>
          </a:p>
          <a:p>
            <a:pPr marL="360363" lvl="0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lvl="0" algn="just">
              <a:buFont typeface="Arial" panose="020B0604020202020204" pitchFamily="34" charset="0"/>
              <a:buChar char="•"/>
            </a:pPr>
            <a:r>
              <a:rPr lang="en-GB" sz="1600" dirty="0"/>
              <a:t>350 </a:t>
            </a:r>
            <a:r>
              <a:rPr lang="en-GB" sz="1600" dirty="0" smtClean="0"/>
              <a:t>EUR/an</a:t>
            </a: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7 - </a:t>
            </a:r>
            <a:r>
              <a:rPr lang="en-GB" dirty="0" err="1" smtClean="0"/>
              <a:t>Autres</a:t>
            </a:r>
            <a:r>
              <a:rPr lang="en-GB" dirty="0" smtClean="0"/>
              <a:t> obligations des </a:t>
            </a:r>
            <a:r>
              <a:rPr lang="en-GB" dirty="0" err="1" smtClean="0"/>
              <a:t>sociétés</a:t>
            </a:r>
            <a:r>
              <a:rPr lang="en-GB" dirty="0" smtClean="0"/>
              <a:t> </a:t>
            </a:r>
            <a:r>
              <a:rPr lang="en-GB" dirty="0" err="1" smtClean="0"/>
              <a:t>commerciales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8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1496"/>
            <a:ext cx="6548285" cy="457169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Agenda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1 - Luxembourg – Un </a:t>
            </a:r>
            <a:r>
              <a:rPr lang="fr-FR" sz="1800" dirty="0"/>
              <a:t>environnement</a:t>
            </a:r>
            <a:r>
              <a:rPr lang="en-GB" sz="1800" dirty="0"/>
              <a:t> entrepreneurial de 1er </a:t>
            </a:r>
            <a:r>
              <a:rPr lang="en-GB" sz="1800" dirty="0" err="1" smtClean="0"/>
              <a:t>choix</a:t>
            </a:r>
            <a:endParaRPr lang="en-GB" sz="1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fr-FR" sz="1800" dirty="0"/>
              <a:t>2 - Encadrement législatif de la franchise au </a:t>
            </a:r>
            <a:r>
              <a:rPr lang="fr-FR" sz="1800" dirty="0" smtClean="0"/>
              <a:t>Luxembourg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1800" dirty="0"/>
              <a:t>3 - Principes</a:t>
            </a:r>
            <a:r>
              <a:rPr lang="en-GB" sz="1800" dirty="0"/>
              <a:t> </a:t>
            </a:r>
            <a:r>
              <a:rPr lang="fr-FR" sz="1800" dirty="0"/>
              <a:t>généraux</a:t>
            </a:r>
            <a:r>
              <a:rPr lang="en-GB" sz="1800" dirty="0"/>
              <a:t> de </a:t>
            </a:r>
            <a:r>
              <a:rPr lang="fr-FR" sz="1800" dirty="0"/>
              <a:t>fiscalité</a:t>
            </a:r>
            <a:r>
              <a:rPr lang="en-GB" sz="1800" dirty="0"/>
              <a:t> </a:t>
            </a:r>
            <a:r>
              <a:rPr lang="fr-FR" sz="1800" dirty="0" smtClean="0"/>
              <a:t>luxembourgeoise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4 - </a:t>
            </a:r>
            <a:r>
              <a:rPr lang="en-GB" sz="1800" dirty="0" err="1"/>
              <a:t>Régime</a:t>
            </a:r>
            <a:r>
              <a:rPr lang="en-GB" sz="1800" dirty="0"/>
              <a:t> </a:t>
            </a:r>
            <a:r>
              <a:rPr lang="en-GB" sz="1800" dirty="0" err="1"/>
              <a:t>d’exonération</a:t>
            </a:r>
            <a:r>
              <a:rPr lang="en-GB" sz="1800" dirty="0"/>
              <a:t> </a:t>
            </a:r>
            <a:r>
              <a:rPr lang="en-GB" sz="1800" dirty="0" err="1"/>
              <a:t>partielle</a:t>
            </a:r>
            <a:r>
              <a:rPr lang="en-GB" sz="1800" dirty="0"/>
              <a:t> des </a:t>
            </a:r>
            <a:r>
              <a:rPr lang="en-GB" sz="1800" dirty="0" err="1"/>
              <a:t>redevances</a:t>
            </a:r>
            <a:r>
              <a:rPr lang="en-GB" sz="1800" dirty="0"/>
              <a:t> (article 50bis L.I.R</a:t>
            </a:r>
            <a:r>
              <a:rPr lang="en-GB" sz="1800" dirty="0" smtClean="0"/>
              <a:t>.)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5 - </a:t>
            </a:r>
            <a:r>
              <a:rPr lang="en-GB" sz="1800" dirty="0" err="1"/>
              <a:t>Traitement</a:t>
            </a:r>
            <a:r>
              <a:rPr lang="en-GB" sz="1800" dirty="0"/>
              <a:t> fiscal de la </a:t>
            </a:r>
            <a:r>
              <a:rPr lang="en-GB" sz="1800" dirty="0" smtClean="0"/>
              <a:t>franchise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6 </a:t>
            </a:r>
            <a:r>
              <a:rPr lang="en-GB" sz="1800" dirty="0" smtClean="0"/>
              <a:t>– Substance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7 - </a:t>
            </a:r>
            <a:r>
              <a:rPr lang="en-GB" sz="1800" dirty="0" err="1"/>
              <a:t>Autres</a:t>
            </a:r>
            <a:r>
              <a:rPr lang="en-GB" sz="1800" dirty="0"/>
              <a:t> obligations des </a:t>
            </a:r>
            <a:r>
              <a:rPr lang="en-GB" sz="1800" dirty="0" err="1"/>
              <a:t>sociétés</a:t>
            </a:r>
            <a:r>
              <a:rPr lang="en-GB" sz="1800" dirty="0"/>
              <a:t> </a:t>
            </a:r>
            <a:r>
              <a:rPr lang="en-GB" sz="1800" dirty="0" err="1" smtClean="0"/>
              <a:t>commerciales</a:t>
            </a:r>
            <a:endParaRPr lang="en-GB" sz="1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8 </a:t>
            </a:r>
            <a:r>
              <a:rPr lang="en-GB" sz="1800" dirty="0" smtClean="0"/>
              <a:t>– </a:t>
            </a:r>
            <a:r>
              <a:rPr lang="en-GB" sz="1800" dirty="0" err="1" smtClean="0"/>
              <a:t>Détention</a:t>
            </a:r>
            <a:r>
              <a:rPr lang="en-GB" sz="1800" dirty="0" smtClean="0"/>
              <a:t> </a:t>
            </a:r>
            <a:r>
              <a:rPr lang="en-GB" sz="1800" dirty="0"/>
              <a:t>de marques à Luxembourg: </a:t>
            </a:r>
            <a:r>
              <a:rPr lang="en-GB" sz="1800" dirty="0" err="1" smtClean="0"/>
              <a:t>Combien</a:t>
            </a:r>
            <a:r>
              <a:rPr lang="en-GB" sz="1800" dirty="0" smtClean="0"/>
              <a:t> </a:t>
            </a:r>
            <a:r>
              <a:rPr lang="en-GB" sz="1800" dirty="0" err="1"/>
              <a:t>ça</a:t>
            </a:r>
            <a:r>
              <a:rPr lang="en-GB" sz="1800" dirty="0"/>
              <a:t> </a:t>
            </a:r>
            <a:r>
              <a:rPr lang="en-GB" sz="1800" dirty="0" err="1" smtClean="0"/>
              <a:t>coûte</a:t>
            </a:r>
            <a:r>
              <a:rPr lang="en-GB" sz="1800" dirty="0"/>
              <a:t>?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/>
              <a:t>9 – Questions?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0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Autorisation</a:t>
            </a:r>
            <a:r>
              <a:rPr lang="en-GB" sz="2400" dirty="0" smtClean="0"/>
              <a:t> </a:t>
            </a:r>
            <a:r>
              <a:rPr lang="en-GB" sz="2400" dirty="0" err="1" smtClean="0"/>
              <a:t>d’établissement</a:t>
            </a:r>
            <a:endParaRPr lang="en-GB" sz="24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Activité</a:t>
            </a:r>
            <a:r>
              <a:rPr lang="en-GB" sz="1600" dirty="0" smtClean="0"/>
              <a:t> </a:t>
            </a:r>
            <a:r>
              <a:rPr lang="en-GB" sz="1600" dirty="0" err="1" smtClean="0"/>
              <a:t>commerciale</a:t>
            </a:r>
            <a:r>
              <a:rPr lang="en-GB" sz="1600" dirty="0" smtClean="0"/>
              <a:t>, </a:t>
            </a:r>
            <a:r>
              <a:rPr lang="en-GB" sz="1600" dirty="0" err="1" smtClean="0"/>
              <a:t>artisanale</a:t>
            </a:r>
            <a:r>
              <a:rPr lang="en-GB" sz="1600" dirty="0" smtClean="0"/>
              <a:t> </a:t>
            </a:r>
            <a:r>
              <a:rPr lang="en-GB" sz="1600" dirty="0" err="1" smtClean="0"/>
              <a:t>ou</a:t>
            </a:r>
            <a:r>
              <a:rPr lang="en-GB" sz="1600" dirty="0" smtClean="0"/>
              <a:t> </a:t>
            </a:r>
            <a:r>
              <a:rPr lang="en-GB" sz="1600" dirty="0" err="1" smtClean="0"/>
              <a:t>industrielle</a:t>
            </a:r>
            <a:endParaRPr lang="en-GB" sz="1600" dirty="0" smtClean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Scénario</a:t>
            </a:r>
            <a:r>
              <a:rPr lang="en-GB" sz="1600" dirty="0" smtClean="0"/>
              <a:t> 1: non (à condition </a:t>
            </a:r>
            <a:r>
              <a:rPr lang="en-GB" sz="1600" dirty="0" err="1" smtClean="0"/>
              <a:t>que</a:t>
            </a:r>
            <a:r>
              <a:rPr lang="en-GB" sz="1600" dirty="0" smtClean="0"/>
              <a:t> le </a:t>
            </a:r>
            <a:r>
              <a:rPr lang="en-GB" sz="1600" dirty="0" err="1" smtClean="0"/>
              <a:t>licencié</a:t>
            </a:r>
            <a:r>
              <a:rPr lang="en-GB" sz="1600" dirty="0" smtClean="0"/>
              <a:t> </a:t>
            </a:r>
            <a:r>
              <a:rPr lang="en-GB" sz="1600" dirty="0" err="1" smtClean="0"/>
              <a:t>soit</a:t>
            </a:r>
            <a:r>
              <a:rPr lang="en-GB" sz="1600" dirty="0" smtClean="0"/>
              <a:t> </a:t>
            </a:r>
            <a:r>
              <a:rPr lang="en-GB" sz="1600" dirty="0" err="1" smtClean="0"/>
              <a:t>une</a:t>
            </a:r>
            <a:r>
              <a:rPr lang="en-GB" sz="1600" dirty="0" smtClean="0"/>
              <a:t> </a:t>
            </a:r>
            <a:r>
              <a:rPr lang="en-GB" sz="1600" dirty="0" err="1" smtClean="0"/>
              <a:t>société</a:t>
            </a:r>
            <a:r>
              <a:rPr lang="en-GB" sz="1600" dirty="0" smtClean="0"/>
              <a:t> du </a:t>
            </a:r>
            <a:r>
              <a:rPr lang="en-GB" sz="1600" dirty="0" err="1" smtClean="0"/>
              <a:t>groupe</a:t>
            </a:r>
            <a:r>
              <a:rPr lang="en-GB" sz="1600" dirty="0" smtClean="0"/>
              <a:t>)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Scénario</a:t>
            </a:r>
            <a:r>
              <a:rPr lang="en-GB" sz="1600" dirty="0" smtClean="0"/>
              <a:t> 2: </a:t>
            </a:r>
            <a:r>
              <a:rPr lang="en-GB" sz="1600" dirty="0" err="1" smtClean="0"/>
              <a:t>Oui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Demande</a:t>
            </a:r>
            <a:r>
              <a:rPr lang="en-GB" sz="1600" dirty="0" smtClean="0"/>
              <a:t> </a:t>
            </a:r>
            <a:r>
              <a:rPr lang="en-GB" sz="1600" dirty="0" err="1" smtClean="0"/>
              <a:t>auprès</a:t>
            </a:r>
            <a:r>
              <a:rPr lang="en-GB" sz="1600" dirty="0" smtClean="0"/>
              <a:t> du </a:t>
            </a:r>
            <a:r>
              <a:rPr lang="en-GB" sz="1600" dirty="0" err="1" smtClean="0"/>
              <a:t>Ministère</a:t>
            </a:r>
            <a:r>
              <a:rPr lang="en-GB" sz="1600" dirty="0" smtClean="0"/>
              <a:t> des Classes </a:t>
            </a:r>
            <a:r>
              <a:rPr lang="en-GB" sz="1600" dirty="0" err="1" smtClean="0"/>
              <a:t>Moyennes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Octroyée</a:t>
            </a:r>
            <a:r>
              <a:rPr lang="en-GB" sz="1600" dirty="0" smtClean="0"/>
              <a:t> </a:t>
            </a:r>
            <a:r>
              <a:rPr lang="en-GB" sz="1600" dirty="0" err="1" smtClean="0"/>
              <a:t>endéans</a:t>
            </a:r>
            <a:r>
              <a:rPr lang="en-GB" sz="1600" dirty="0" smtClean="0"/>
              <a:t> </a:t>
            </a:r>
            <a:r>
              <a:rPr lang="en-GB" sz="1600" dirty="0" smtClean="0"/>
              <a:t>2 à 3 </a:t>
            </a:r>
            <a:r>
              <a:rPr lang="en-GB" sz="1600" dirty="0" err="1" smtClean="0"/>
              <a:t>semaines</a:t>
            </a:r>
            <a:r>
              <a:rPr lang="en-GB" sz="1600" dirty="0" smtClean="0"/>
              <a:t> </a:t>
            </a:r>
            <a:r>
              <a:rPr lang="en-GB" sz="1600" dirty="0" err="1" smtClean="0"/>
              <a:t>sur</a:t>
            </a:r>
            <a:r>
              <a:rPr lang="en-GB" sz="1600" dirty="0" smtClean="0"/>
              <a:t> </a:t>
            </a:r>
            <a:r>
              <a:rPr lang="en-GB" sz="1600" dirty="0" err="1" smtClean="0"/>
              <a:t>présentation</a:t>
            </a:r>
            <a:r>
              <a:rPr lang="en-GB" sz="1600" dirty="0" smtClean="0"/>
              <a:t> d’un dossier </a:t>
            </a:r>
            <a:r>
              <a:rPr lang="en-GB" sz="1600" dirty="0" err="1" smtClean="0"/>
              <a:t>complet</a:t>
            </a:r>
            <a:endParaRPr lang="en-GB" sz="1600" dirty="0" smtClean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Possibilité</a:t>
            </a:r>
            <a:r>
              <a:rPr lang="en-GB" sz="1600" dirty="0" smtClean="0"/>
              <a:t> </a:t>
            </a:r>
            <a:r>
              <a:rPr lang="en-GB" sz="1600" dirty="0" err="1" smtClean="0"/>
              <a:t>d’introduction</a:t>
            </a:r>
            <a:r>
              <a:rPr lang="en-GB" sz="1600" dirty="0" smtClean="0"/>
              <a:t> de la </a:t>
            </a:r>
            <a:r>
              <a:rPr lang="en-GB" sz="1600" dirty="0" err="1" smtClean="0"/>
              <a:t>demande</a:t>
            </a:r>
            <a:r>
              <a:rPr lang="en-GB" sz="1600" dirty="0" smtClean="0"/>
              <a:t> </a:t>
            </a:r>
            <a:r>
              <a:rPr lang="en-GB" sz="1600" dirty="0" err="1" smtClean="0"/>
              <a:t>sur</a:t>
            </a:r>
            <a:r>
              <a:rPr lang="en-GB" sz="1600" dirty="0" smtClean="0"/>
              <a:t> base d’un </a:t>
            </a:r>
            <a:r>
              <a:rPr lang="en-GB" sz="1600" dirty="0" err="1" smtClean="0"/>
              <a:t>projet</a:t>
            </a:r>
            <a:r>
              <a:rPr lang="en-GB" sz="1600" dirty="0" smtClean="0"/>
              <a:t> de </a:t>
            </a:r>
            <a:r>
              <a:rPr lang="en-GB" sz="1600" dirty="0" err="1" smtClean="0"/>
              <a:t>statuts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Conditions: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Qualifications et </a:t>
            </a:r>
            <a:r>
              <a:rPr lang="en-GB" sz="1600" dirty="0" err="1" smtClean="0"/>
              <a:t>honorabilité</a:t>
            </a:r>
            <a:r>
              <a:rPr lang="en-GB" sz="1600" dirty="0" smtClean="0"/>
              <a:t> </a:t>
            </a:r>
            <a:r>
              <a:rPr lang="en-GB" sz="1600" dirty="0" err="1" smtClean="0"/>
              <a:t>professionnelle</a:t>
            </a:r>
            <a:r>
              <a:rPr lang="en-GB" sz="1600" dirty="0" smtClean="0"/>
              <a:t> de la </a:t>
            </a:r>
            <a:r>
              <a:rPr lang="en-GB" sz="1600" dirty="0" err="1" smtClean="0"/>
              <a:t>personne</a:t>
            </a:r>
            <a:r>
              <a:rPr lang="en-GB" sz="1600" dirty="0" smtClean="0"/>
              <a:t> </a:t>
            </a:r>
            <a:r>
              <a:rPr lang="en-GB" sz="1600" dirty="0" err="1" smtClean="0"/>
              <a:t>chargée</a:t>
            </a:r>
            <a:r>
              <a:rPr lang="en-GB" sz="1600" dirty="0" smtClean="0"/>
              <a:t> de la </a:t>
            </a:r>
            <a:r>
              <a:rPr lang="en-GB" sz="1600" dirty="0" err="1" smtClean="0"/>
              <a:t>gestion</a:t>
            </a:r>
            <a:r>
              <a:rPr lang="en-GB" sz="1600" dirty="0" smtClean="0"/>
              <a:t> </a:t>
            </a:r>
            <a:r>
              <a:rPr lang="en-GB" sz="1600" dirty="0" err="1" smtClean="0"/>
              <a:t>ou</a:t>
            </a:r>
            <a:r>
              <a:rPr lang="en-GB" sz="1600" dirty="0" smtClean="0"/>
              <a:t> de la direction (</a:t>
            </a:r>
            <a:r>
              <a:rPr lang="en-GB" sz="1600" dirty="0" err="1" smtClean="0"/>
              <a:t>gérant</a:t>
            </a:r>
            <a:r>
              <a:rPr lang="en-GB" sz="1600" dirty="0" smtClean="0"/>
              <a:t>) de </a:t>
            </a:r>
            <a:r>
              <a:rPr lang="en-GB" sz="1600" dirty="0" err="1" smtClean="0"/>
              <a:t>l’entreprise</a:t>
            </a:r>
            <a:endParaRPr lang="en-GB" sz="1600" dirty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Lieu </a:t>
            </a:r>
            <a:r>
              <a:rPr lang="en-GB" sz="1600" dirty="0" err="1" smtClean="0"/>
              <a:t>d’exploitation</a:t>
            </a:r>
            <a:r>
              <a:rPr lang="en-GB" sz="1600" dirty="0" smtClean="0"/>
              <a:t> fixe au Luxembourg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err="1" smtClean="0"/>
              <a:t>Gestion</a:t>
            </a:r>
            <a:r>
              <a:rPr lang="en-GB" sz="1600" dirty="0" smtClean="0"/>
              <a:t> effective et </a:t>
            </a:r>
            <a:r>
              <a:rPr lang="en-GB" sz="1600" dirty="0" err="1" smtClean="0"/>
              <a:t>permanente</a:t>
            </a:r>
            <a:r>
              <a:rPr lang="en-GB" sz="1600" dirty="0" smtClean="0"/>
              <a:t> de </a:t>
            </a:r>
            <a:r>
              <a:rPr lang="en-GB" sz="1600" dirty="0" err="1" smtClean="0"/>
              <a:t>l’entreprise</a:t>
            </a:r>
            <a:r>
              <a:rPr lang="en-GB" sz="1600" dirty="0" smtClean="0"/>
              <a:t> par le </a:t>
            </a:r>
            <a:r>
              <a:rPr lang="en-GB" sz="1600" dirty="0" err="1" smtClean="0"/>
              <a:t>porteur</a:t>
            </a:r>
            <a:r>
              <a:rPr lang="en-GB" sz="1600" dirty="0" smtClean="0"/>
              <a:t> de </a:t>
            </a:r>
            <a:r>
              <a:rPr lang="en-GB" sz="1600" dirty="0" err="1" smtClean="0"/>
              <a:t>l’autorisation</a:t>
            </a: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7 - </a:t>
            </a:r>
            <a:r>
              <a:rPr lang="en-GB" dirty="0" err="1" smtClean="0"/>
              <a:t>Autres</a:t>
            </a:r>
            <a:r>
              <a:rPr lang="en-GB" dirty="0" smtClean="0"/>
              <a:t> obligations des </a:t>
            </a:r>
            <a:r>
              <a:rPr lang="en-GB" dirty="0" err="1" smtClean="0"/>
              <a:t>sociétés</a:t>
            </a:r>
            <a:r>
              <a:rPr lang="en-GB" dirty="0" smtClean="0"/>
              <a:t> </a:t>
            </a:r>
            <a:r>
              <a:rPr lang="en-GB" dirty="0" err="1" smtClean="0"/>
              <a:t>commerciales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38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Constitution </a:t>
            </a:r>
            <a:r>
              <a:rPr lang="en-GB" sz="2400" dirty="0" err="1" smtClean="0"/>
              <a:t>d’une</a:t>
            </a:r>
            <a:r>
              <a:rPr lang="en-GB" sz="2400" dirty="0" smtClean="0"/>
              <a:t> </a:t>
            </a:r>
            <a:r>
              <a:rPr lang="en-GB" sz="2400" dirty="0" err="1" smtClean="0"/>
              <a:t>société</a:t>
            </a:r>
            <a:r>
              <a:rPr lang="en-GB" sz="2400" dirty="0" smtClean="0"/>
              <a:t> </a:t>
            </a:r>
            <a:r>
              <a:rPr lang="en-GB" sz="2400" dirty="0" err="1" smtClean="0"/>
              <a:t>Luxembourgeoise</a:t>
            </a:r>
            <a:endParaRPr lang="en-GB" sz="2400" dirty="0" smtClean="0"/>
          </a:p>
          <a:p>
            <a:pPr marL="720725" algn="just">
              <a:buFont typeface="Arial" panose="020B0604020202020204" pitchFamily="34" charset="0"/>
              <a:buChar char="•"/>
              <a:tabLst>
                <a:tab pos="6365875" algn="l"/>
              </a:tabLst>
            </a:pPr>
            <a:r>
              <a:rPr lang="en-GB" sz="1600" dirty="0" err="1" smtClean="0"/>
              <a:t>Frais</a:t>
            </a:r>
            <a:r>
              <a:rPr lang="en-GB" sz="1600" dirty="0" smtClean="0"/>
              <a:t> de </a:t>
            </a:r>
            <a:r>
              <a:rPr lang="en-GB" sz="1600" dirty="0" err="1" smtClean="0"/>
              <a:t>notaire</a:t>
            </a:r>
            <a:r>
              <a:rPr lang="en-GB" sz="1600" dirty="0" smtClean="0"/>
              <a:t>: 	Environ 1,500 EUR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6365875" algn="l"/>
              </a:tabLst>
            </a:pPr>
            <a:r>
              <a:rPr lang="en-GB" sz="1600" dirty="0" smtClean="0"/>
              <a:t>Assistance à la constitution: 	Environ 2,500 EUR</a:t>
            </a: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Maintien</a:t>
            </a:r>
            <a:r>
              <a:rPr lang="en-GB" sz="2400" dirty="0" smtClean="0"/>
              <a:t> </a:t>
            </a:r>
            <a:r>
              <a:rPr lang="en-GB" sz="2400" dirty="0" err="1" smtClean="0"/>
              <a:t>d’une</a:t>
            </a:r>
            <a:r>
              <a:rPr lang="en-GB" sz="2400" dirty="0" smtClean="0"/>
              <a:t> </a:t>
            </a:r>
            <a:r>
              <a:rPr lang="en-GB" sz="2400" dirty="0" err="1" smtClean="0"/>
              <a:t>société</a:t>
            </a:r>
            <a:r>
              <a:rPr lang="en-GB" sz="2400" dirty="0" smtClean="0"/>
              <a:t> </a:t>
            </a:r>
            <a:r>
              <a:rPr lang="en-GB" sz="2400" dirty="0" err="1" smtClean="0"/>
              <a:t>luxembourgeoise</a:t>
            </a:r>
            <a:r>
              <a:rPr lang="en-GB" sz="2400" dirty="0" smtClean="0"/>
              <a:t> (</a:t>
            </a:r>
            <a:r>
              <a:rPr lang="en-GB" sz="2400" dirty="0" err="1" smtClean="0"/>
              <a:t>coûts</a:t>
            </a:r>
            <a:r>
              <a:rPr lang="en-GB" sz="2400" dirty="0" smtClean="0"/>
              <a:t> </a:t>
            </a:r>
            <a:r>
              <a:rPr lang="en-GB" sz="2400" dirty="0" err="1" smtClean="0"/>
              <a:t>annuels</a:t>
            </a:r>
            <a:r>
              <a:rPr lang="en-GB" sz="2400" dirty="0" smtClean="0"/>
              <a:t>)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GB" sz="1600" dirty="0" smtClean="0"/>
              <a:t>Domiciliation:	1,000 EUR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GB" sz="1600" dirty="0" smtClean="0"/>
              <a:t>Assistance </a:t>
            </a:r>
            <a:r>
              <a:rPr lang="en-GB" sz="1600" dirty="0" err="1" smtClean="0"/>
              <a:t>légale</a:t>
            </a:r>
            <a:r>
              <a:rPr lang="en-GB" sz="1600" dirty="0" smtClean="0"/>
              <a:t> et administrative:	1,000 EUR</a:t>
            </a:r>
            <a:endParaRPr lang="fr-FR" sz="1600" dirty="0"/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fr-FR" sz="1600" dirty="0" smtClean="0"/>
              <a:t>Mandat de gérant </a:t>
            </a:r>
            <a:r>
              <a:rPr lang="fr-FR" sz="1600" dirty="0"/>
              <a:t>(sans autorisation d’établissement</a:t>
            </a:r>
            <a:r>
              <a:rPr lang="fr-FR" sz="1600" dirty="0" smtClean="0"/>
              <a:t>):	1,500 EUR</a:t>
            </a:r>
            <a:endParaRPr lang="fr-FR" sz="1600" dirty="0"/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fr-FR" sz="1600" dirty="0" smtClean="0"/>
              <a:t>Mandat de gérant </a:t>
            </a:r>
            <a:r>
              <a:rPr lang="fr-FR" sz="1600" dirty="0"/>
              <a:t>(avec autorisation d’établissement</a:t>
            </a:r>
            <a:r>
              <a:rPr lang="fr-FR" sz="1600" dirty="0" smtClean="0"/>
              <a:t>):	5,000 EUR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GB" sz="1600" dirty="0" err="1" smtClean="0"/>
              <a:t>Comptabilité</a:t>
            </a:r>
            <a:r>
              <a:rPr lang="en-GB" sz="1600" dirty="0" smtClean="0"/>
              <a:t> / </a:t>
            </a:r>
            <a:r>
              <a:rPr lang="en-GB" sz="1600" dirty="0" err="1" smtClean="0"/>
              <a:t>préparation</a:t>
            </a:r>
            <a:r>
              <a:rPr lang="en-GB" sz="1600" dirty="0" smtClean="0"/>
              <a:t> des </a:t>
            </a:r>
            <a:r>
              <a:rPr lang="en-GB" sz="1600" dirty="0" err="1" smtClean="0"/>
              <a:t>comptes</a:t>
            </a:r>
            <a:r>
              <a:rPr lang="en-GB" sz="1600" dirty="0" smtClean="0"/>
              <a:t> </a:t>
            </a:r>
            <a:r>
              <a:rPr lang="en-GB" sz="1600" dirty="0" err="1" smtClean="0"/>
              <a:t>annuels</a:t>
            </a:r>
            <a:r>
              <a:rPr lang="en-GB" sz="1600" dirty="0" smtClean="0"/>
              <a:t> (à </a:t>
            </a:r>
            <a:r>
              <a:rPr lang="en-GB" sz="1600" dirty="0" err="1" smtClean="0"/>
              <a:t>partir</a:t>
            </a:r>
            <a:r>
              <a:rPr lang="en-GB" sz="1600" dirty="0" smtClean="0"/>
              <a:t> de):	2,500 EUR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GB" sz="1600" dirty="0" err="1" smtClean="0"/>
              <a:t>Mandat</a:t>
            </a:r>
            <a:r>
              <a:rPr lang="en-GB" sz="1600" dirty="0" smtClean="0"/>
              <a:t> de </a:t>
            </a:r>
            <a:r>
              <a:rPr lang="en-GB" sz="1600" dirty="0" err="1" smtClean="0"/>
              <a:t>commissaire</a:t>
            </a:r>
            <a:r>
              <a:rPr lang="en-GB" sz="1600" dirty="0" smtClean="0"/>
              <a:t> aux </a:t>
            </a:r>
            <a:r>
              <a:rPr lang="en-GB" sz="1600" dirty="0" err="1" smtClean="0"/>
              <a:t>comptes</a:t>
            </a:r>
            <a:r>
              <a:rPr lang="en-GB" sz="1600" dirty="0" smtClean="0"/>
              <a:t> (S.A.):	1,250 EUR</a:t>
            </a: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GB" sz="1600" dirty="0"/>
              <a:t>Approbation / </a:t>
            </a:r>
            <a:r>
              <a:rPr lang="en-GB" sz="1600" dirty="0" err="1"/>
              <a:t>dépôt</a:t>
            </a:r>
            <a:r>
              <a:rPr lang="en-GB" sz="1600" dirty="0"/>
              <a:t> des </a:t>
            </a:r>
            <a:r>
              <a:rPr lang="en-GB" sz="1600" dirty="0" err="1"/>
              <a:t>comptes</a:t>
            </a:r>
            <a:r>
              <a:rPr lang="en-GB" sz="1600" dirty="0"/>
              <a:t> </a:t>
            </a:r>
            <a:r>
              <a:rPr lang="en-GB" sz="1600" dirty="0" err="1"/>
              <a:t>annuels</a:t>
            </a:r>
            <a:r>
              <a:rPr lang="en-GB" sz="1600" dirty="0" smtClean="0"/>
              <a:t>:	1,000 EUR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GB" sz="1600" dirty="0" err="1" smtClean="0"/>
              <a:t>Préparation</a:t>
            </a:r>
            <a:r>
              <a:rPr lang="en-GB" sz="1600" dirty="0" smtClean="0"/>
              <a:t> des </a:t>
            </a:r>
            <a:r>
              <a:rPr lang="en-GB" sz="1600" dirty="0" err="1" smtClean="0"/>
              <a:t>déclarations</a:t>
            </a:r>
            <a:r>
              <a:rPr lang="en-GB" sz="1600" dirty="0" smtClean="0"/>
              <a:t> </a:t>
            </a:r>
            <a:r>
              <a:rPr lang="en-GB" sz="1600" dirty="0" err="1" smtClean="0"/>
              <a:t>d’impôt</a:t>
            </a:r>
            <a:r>
              <a:rPr lang="en-GB" sz="1600" dirty="0" smtClean="0"/>
              <a:t> </a:t>
            </a:r>
            <a:r>
              <a:rPr lang="en-GB" sz="1600" dirty="0" err="1" smtClean="0"/>
              <a:t>sur</a:t>
            </a:r>
            <a:r>
              <a:rPr lang="en-GB" sz="1600" dirty="0" smtClean="0"/>
              <a:t> le </a:t>
            </a:r>
            <a:r>
              <a:rPr lang="en-GB" sz="1600" dirty="0" err="1" smtClean="0"/>
              <a:t>revenu</a:t>
            </a:r>
            <a:r>
              <a:rPr lang="en-GB" sz="1600" dirty="0" smtClean="0"/>
              <a:t> (à </a:t>
            </a:r>
            <a:r>
              <a:rPr lang="en-GB" sz="1600" dirty="0" err="1" smtClean="0"/>
              <a:t>partir</a:t>
            </a:r>
            <a:r>
              <a:rPr lang="en-GB" sz="1600" dirty="0" smtClean="0"/>
              <a:t> de):	1,000 EUR</a:t>
            </a: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8 – Détention de marques à Luxembourg: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Combien </a:t>
            </a:r>
            <a:r>
              <a:rPr lang="fr-FR" dirty="0"/>
              <a:t>ça coûte?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Dans</a:t>
            </a:r>
            <a:r>
              <a:rPr lang="en-GB" sz="2400" dirty="0" smtClean="0"/>
              <a:t> le </a:t>
            </a:r>
            <a:r>
              <a:rPr lang="en-GB" sz="2400" dirty="0" err="1" smtClean="0"/>
              <a:t>cas</a:t>
            </a:r>
            <a:r>
              <a:rPr lang="en-GB" sz="2400" dirty="0" smtClean="0"/>
              <a:t> </a:t>
            </a:r>
            <a:r>
              <a:rPr lang="en-GB" sz="2400" dirty="0" err="1" smtClean="0"/>
              <a:t>d’une</a:t>
            </a:r>
            <a:r>
              <a:rPr lang="en-GB" sz="2400" dirty="0" smtClean="0"/>
              <a:t> </a:t>
            </a:r>
            <a:r>
              <a:rPr lang="en-GB" sz="2400" dirty="0" err="1" smtClean="0"/>
              <a:t>société</a:t>
            </a:r>
            <a:r>
              <a:rPr lang="en-GB" sz="2400" dirty="0" smtClean="0"/>
              <a:t> </a:t>
            </a:r>
            <a:r>
              <a:rPr lang="en-GB" sz="2400" dirty="0" err="1" smtClean="0"/>
              <a:t>commerciale</a:t>
            </a:r>
            <a:r>
              <a:rPr lang="en-GB" sz="2400" dirty="0" smtClean="0"/>
              <a:t> (</a:t>
            </a:r>
            <a:r>
              <a:rPr lang="en-GB" sz="2400" dirty="0" err="1" smtClean="0"/>
              <a:t>franchiseur</a:t>
            </a:r>
            <a:r>
              <a:rPr lang="en-GB" sz="2400" dirty="0" smtClean="0"/>
              <a:t>)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60363" indent="0" algn="just">
              <a:buNone/>
            </a:pPr>
            <a:r>
              <a:rPr lang="en-GB" sz="1600" u="sng" dirty="0" err="1" smtClean="0"/>
              <a:t>Coûts</a:t>
            </a:r>
            <a:r>
              <a:rPr lang="en-GB" sz="1600" u="sng" dirty="0" smtClean="0"/>
              <a:t> </a:t>
            </a:r>
            <a:r>
              <a:rPr lang="en-GB" sz="1600" u="sng" dirty="0" err="1" smtClean="0"/>
              <a:t>initiaux</a:t>
            </a:r>
            <a:endParaRPr lang="en-GB" sz="1600" u="sng" dirty="0" smtClean="0"/>
          </a:p>
          <a:p>
            <a:pPr marL="720725" algn="just">
              <a:buFont typeface="Arial" panose="020B0604020202020204" pitchFamily="34" charset="0"/>
              <a:buChar char="•"/>
              <a:tabLst>
                <a:tab pos="3411538" algn="l"/>
                <a:tab pos="7086600" algn="l"/>
              </a:tabLst>
            </a:pPr>
            <a:r>
              <a:rPr lang="en-GB" sz="1600" dirty="0" smtClean="0"/>
              <a:t>Assistance pour </a:t>
            </a:r>
            <a:r>
              <a:rPr lang="en-GB" sz="1600" dirty="0" err="1" smtClean="0"/>
              <a:t>obtention</a:t>
            </a:r>
            <a:r>
              <a:rPr lang="en-GB" sz="1600" dirty="0" smtClean="0"/>
              <a:t> </a:t>
            </a:r>
            <a:r>
              <a:rPr lang="en-GB" sz="1600" dirty="0" err="1" smtClean="0"/>
              <a:t>d’une</a:t>
            </a:r>
            <a:r>
              <a:rPr lang="en-GB" sz="1600" dirty="0" smtClean="0"/>
              <a:t> </a:t>
            </a:r>
            <a:r>
              <a:rPr lang="en-GB" sz="1600" dirty="0" err="1" smtClean="0"/>
              <a:t>autorisation</a:t>
            </a:r>
            <a:r>
              <a:rPr lang="en-GB" sz="1600" dirty="0" smtClean="0"/>
              <a:t> </a:t>
            </a:r>
            <a:r>
              <a:rPr lang="en-GB" sz="1600" dirty="0" err="1" smtClean="0"/>
              <a:t>d’établissement</a:t>
            </a:r>
            <a:r>
              <a:rPr lang="en-GB" sz="1600" dirty="0" smtClean="0"/>
              <a:t>:	1,000 EUR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3411538" algn="l"/>
                <a:tab pos="7262813" algn="l"/>
              </a:tabLst>
            </a:pPr>
            <a:r>
              <a:rPr lang="en-GB" sz="1600" dirty="0" smtClean="0"/>
              <a:t>Assistance pour </a:t>
            </a:r>
            <a:r>
              <a:rPr lang="en-GB" sz="1600" dirty="0" err="1" smtClean="0"/>
              <a:t>enregistrement</a:t>
            </a:r>
            <a:r>
              <a:rPr lang="en-GB" sz="1600" dirty="0" smtClean="0"/>
              <a:t> TVA:	750 EUR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3411538" algn="l"/>
                <a:tab pos="7262813" algn="l"/>
              </a:tabLst>
            </a:pPr>
            <a:r>
              <a:rPr lang="en-GB" sz="1600" dirty="0" smtClean="0"/>
              <a:t>Assistance pour </a:t>
            </a:r>
            <a:r>
              <a:rPr lang="en-GB" sz="1600" dirty="0" err="1" smtClean="0"/>
              <a:t>enregistrement</a:t>
            </a:r>
            <a:r>
              <a:rPr lang="en-GB" sz="1600" dirty="0" smtClean="0"/>
              <a:t> de la </a:t>
            </a:r>
            <a:r>
              <a:rPr lang="en-GB" sz="1600" dirty="0" err="1" smtClean="0"/>
              <a:t>société</a:t>
            </a:r>
            <a:r>
              <a:rPr lang="en-GB" sz="1600" dirty="0" smtClean="0"/>
              <a:t> en </a:t>
            </a:r>
            <a:r>
              <a:rPr lang="en-GB" sz="1600" dirty="0" err="1" smtClean="0"/>
              <a:t>tant</a:t>
            </a:r>
            <a:r>
              <a:rPr lang="en-GB" sz="1600" dirty="0" smtClean="0"/>
              <a:t> </a:t>
            </a:r>
            <a:r>
              <a:rPr lang="en-GB" sz="1600" dirty="0" err="1" smtClean="0"/>
              <a:t>qu’employeur</a:t>
            </a:r>
            <a:r>
              <a:rPr lang="en-GB" sz="1600" dirty="0" smtClean="0"/>
              <a:t>:	250 </a:t>
            </a:r>
            <a:r>
              <a:rPr lang="en-GB" sz="1600" dirty="0" smtClean="0"/>
              <a:t>EUR</a:t>
            </a:r>
          </a:p>
          <a:p>
            <a:pPr marL="720725" algn="just">
              <a:buFont typeface="Arial" panose="020B0604020202020204" pitchFamily="34" charset="0"/>
              <a:buChar char="•"/>
              <a:tabLst>
                <a:tab pos="3411538" algn="l"/>
                <a:tab pos="7262813" algn="l"/>
              </a:tabLst>
            </a:pPr>
            <a:endParaRPr lang="en-GB" sz="800" dirty="0"/>
          </a:p>
          <a:p>
            <a:pPr marL="377825" indent="0" algn="just">
              <a:buNone/>
              <a:tabLst>
                <a:tab pos="3411538" algn="l"/>
              </a:tabLst>
            </a:pPr>
            <a:r>
              <a:rPr lang="en-GB" sz="1600" u="sng" dirty="0" err="1" smtClean="0"/>
              <a:t>Coûts</a:t>
            </a:r>
            <a:r>
              <a:rPr lang="en-GB" sz="1600" u="sng" dirty="0" smtClean="0"/>
              <a:t> </a:t>
            </a:r>
            <a:r>
              <a:rPr lang="en-GB" sz="1600" u="sng" dirty="0" err="1" smtClean="0"/>
              <a:t>récurrents</a:t>
            </a:r>
            <a:r>
              <a:rPr lang="en-GB" sz="1600" u="sng" dirty="0" smtClean="0"/>
              <a:t> </a:t>
            </a:r>
            <a:r>
              <a:rPr lang="en-GB" sz="1600" dirty="0" smtClean="0"/>
              <a:t>(cf. page </a:t>
            </a:r>
            <a:r>
              <a:rPr lang="en-GB" sz="1600" dirty="0" err="1" smtClean="0"/>
              <a:t>précédente</a:t>
            </a:r>
            <a:r>
              <a:rPr lang="en-GB" sz="1600" dirty="0" smtClean="0"/>
              <a:t>)</a:t>
            </a:r>
          </a:p>
          <a:p>
            <a:pPr marL="663575" indent="-285750" algn="just">
              <a:tabLst>
                <a:tab pos="3411538" algn="l"/>
                <a:tab pos="7262813" algn="l"/>
              </a:tabLst>
            </a:pPr>
            <a:r>
              <a:rPr lang="en-GB" sz="1600" dirty="0" err="1" smtClean="0"/>
              <a:t>Déclarations</a:t>
            </a:r>
            <a:r>
              <a:rPr lang="en-GB" sz="1600" dirty="0" smtClean="0"/>
              <a:t> TVA </a:t>
            </a:r>
            <a:r>
              <a:rPr lang="en-GB" sz="1600" dirty="0" err="1" smtClean="0"/>
              <a:t>mensuelles</a:t>
            </a:r>
            <a:r>
              <a:rPr lang="en-GB" sz="1600" dirty="0" smtClean="0"/>
              <a:t> </a:t>
            </a:r>
            <a:r>
              <a:rPr lang="en-GB" sz="1600" dirty="0" err="1" smtClean="0"/>
              <a:t>ou</a:t>
            </a:r>
            <a:r>
              <a:rPr lang="en-GB" sz="1600" dirty="0" smtClean="0"/>
              <a:t> </a:t>
            </a:r>
            <a:r>
              <a:rPr lang="en-GB" sz="1600" dirty="0" err="1" smtClean="0"/>
              <a:t>trimestrielles</a:t>
            </a:r>
            <a:r>
              <a:rPr lang="en-GB" sz="1600" dirty="0" smtClean="0"/>
              <a:t> (par </a:t>
            </a:r>
            <a:r>
              <a:rPr lang="en-GB" sz="1600" dirty="0" err="1" smtClean="0"/>
              <a:t>déclaration</a:t>
            </a:r>
            <a:r>
              <a:rPr lang="en-GB" sz="1600" dirty="0" smtClean="0"/>
              <a:t>):	250 EUR</a:t>
            </a:r>
          </a:p>
          <a:p>
            <a:pPr marL="663575" indent="-285750" algn="just">
              <a:tabLst>
                <a:tab pos="3411538" algn="l"/>
                <a:tab pos="7086600" algn="l"/>
              </a:tabLst>
            </a:pPr>
            <a:r>
              <a:rPr lang="en-GB" sz="1600" dirty="0" err="1" smtClean="0"/>
              <a:t>Déclaration</a:t>
            </a:r>
            <a:r>
              <a:rPr lang="en-GB" sz="1600" dirty="0" smtClean="0"/>
              <a:t> TVA </a:t>
            </a:r>
            <a:r>
              <a:rPr lang="en-GB" sz="1600" dirty="0" err="1" smtClean="0"/>
              <a:t>annuelle</a:t>
            </a:r>
            <a:r>
              <a:rPr lang="en-GB" sz="1600" dirty="0" smtClean="0"/>
              <a:t>:		1,000 EUR</a:t>
            </a:r>
          </a:p>
          <a:p>
            <a:pPr marL="663575" indent="-285750" algn="just">
              <a:tabLst>
                <a:tab pos="3411538" algn="l"/>
                <a:tab pos="7262813" algn="l"/>
              </a:tabLst>
            </a:pPr>
            <a:r>
              <a:rPr lang="en-GB" sz="1600" dirty="0" err="1" smtClean="0"/>
              <a:t>Secrétariat</a:t>
            </a:r>
            <a:r>
              <a:rPr lang="en-GB" sz="1600" dirty="0" smtClean="0"/>
              <a:t> social (</a:t>
            </a:r>
            <a:r>
              <a:rPr lang="en-GB" sz="1600" dirty="0" err="1" smtClean="0"/>
              <a:t>coûts</a:t>
            </a:r>
            <a:r>
              <a:rPr lang="en-GB" sz="1600" dirty="0" smtClean="0"/>
              <a:t> </a:t>
            </a:r>
            <a:r>
              <a:rPr lang="en-GB" sz="1600" dirty="0" err="1" smtClean="0"/>
              <a:t>annuels</a:t>
            </a:r>
            <a:r>
              <a:rPr lang="en-GB" sz="1600" dirty="0" smtClean="0"/>
              <a:t>):	500 EUR</a:t>
            </a:r>
          </a:p>
          <a:p>
            <a:pPr marL="663575" indent="-285750" algn="just">
              <a:tabLst>
                <a:tab pos="3411538" algn="l"/>
                <a:tab pos="7359650" algn="l"/>
              </a:tabLst>
            </a:pPr>
            <a:r>
              <a:rPr lang="en-GB" sz="1600" dirty="0" err="1" smtClean="0"/>
              <a:t>Secrétariat</a:t>
            </a:r>
            <a:r>
              <a:rPr lang="en-GB" sz="1600" dirty="0" smtClean="0"/>
              <a:t> social (par fiche de </a:t>
            </a:r>
            <a:r>
              <a:rPr lang="en-GB" sz="1600" dirty="0" err="1" smtClean="0"/>
              <a:t>salaire</a:t>
            </a:r>
            <a:r>
              <a:rPr lang="en-GB" sz="1600" dirty="0" smtClean="0"/>
              <a:t>):	20 EUR</a:t>
            </a:r>
          </a:p>
          <a:p>
            <a:pPr marL="663575" indent="-285750" algn="just">
              <a:tabLst>
                <a:tab pos="3411538" algn="l"/>
                <a:tab pos="5741988" algn="l"/>
              </a:tabLst>
            </a:pPr>
            <a:r>
              <a:rPr lang="en-GB" sz="1600" dirty="0" smtClean="0"/>
              <a:t>Location d’un bureau </a:t>
            </a:r>
            <a:r>
              <a:rPr lang="en-GB" sz="1600" dirty="0" err="1" smtClean="0"/>
              <a:t>équipé</a:t>
            </a:r>
            <a:r>
              <a:rPr lang="en-GB" sz="1600" dirty="0" smtClean="0"/>
              <a:t> (2 </a:t>
            </a:r>
            <a:r>
              <a:rPr lang="en-GB" sz="1600" dirty="0" err="1" smtClean="0"/>
              <a:t>employés</a:t>
            </a:r>
            <a:r>
              <a:rPr lang="en-GB" sz="1600" dirty="0" smtClean="0"/>
              <a:t>) (par </a:t>
            </a:r>
            <a:r>
              <a:rPr lang="en-GB" sz="1600" dirty="0" err="1" smtClean="0"/>
              <a:t>mois</a:t>
            </a:r>
            <a:r>
              <a:rPr lang="en-GB" sz="1600" dirty="0" smtClean="0"/>
              <a:t>):	</a:t>
            </a:r>
            <a:r>
              <a:rPr lang="en-GB" sz="1600" dirty="0" smtClean="0"/>
              <a:t>Entre 1,000 et 2,500 </a:t>
            </a:r>
            <a:r>
              <a:rPr lang="en-GB" sz="1600" dirty="0" smtClean="0"/>
              <a:t>EUR</a:t>
            </a:r>
          </a:p>
          <a:p>
            <a:pPr marL="663575" indent="-285750" algn="just">
              <a:tabLst>
                <a:tab pos="3411538" algn="l"/>
              </a:tabLst>
            </a:pPr>
            <a:endParaRPr lang="en-GB" sz="800" dirty="0" smtClean="0"/>
          </a:p>
          <a:p>
            <a:pPr marL="377825" indent="0" algn="just">
              <a:buNone/>
              <a:tabLst>
                <a:tab pos="3411538" algn="l"/>
              </a:tabLst>
            </a:pPr>
            <a:r>
              <a:rPr lang="en-GB" sz="1600" dirty="0" err="1" smtClean="0"/>
              <a:t>Salaire</a:t>
            </a:r>
            <a:r>
              <a:rPr lang="en-GB" sz="1600" dirty="0" smtClean="0"/>
              <a:t> minimum pour un </a:t>
            </a:r>
            <a:r>
              <a:rPr lang="en-GB" sz="1600" dirty="0" err="1" smtClean="0"/>
              <a:t>employé</a:t>
            </a:r>
            <a:r>
              <a:rPr lang="en-GB" sz="1600" dirty="0" smtClean="0"/>
              <a:t> </a:t>
            </a:r>
            <a:r>
              <a:rPr lang="en-GB" sz="1600" dirty="0" err="1" smtClean="0"/>
              <a:t>qualifié</a:t>
            </a:r>
            <a:r>
              <a:rPr lang="en-GB" sz="1600" dirty="0" smtClean="0"/>
              <a:t>: 2,305.23 / </a:t>
            </a:r>
            <a:r>
              <a:rPr lang="en-GB" sz="1600" dirty="0" err="1" smtClean="0"/>
              <a:t>mois</a:t>
            </a:r>
            <a:r>
              <a:rPr lang="en-GB" sz="1600" dirty="0" smtClean="0"/>
              <a:t> (hors charges </a:t>
            </a:r>
            <a:r>
              <a:rPr lang="en-GB" sz="1600" dirty="0" err="1" smtClean="0"/>
              <a:t>sociales</a:t>
            </a:r>
            <a:r>
              <a:rPr lang="en-GB" sz="1600" dirty="0" smtClean="0"/>
              <a:t> </a:t>
            </a:r>
            <a:r>
              <a:rPr lang="en-GB" sz="1600" dirty="0" err="1" smtClean="0"/>
              <a:t>employeur</a:t>
            </a:r>
            <a:r>
              <a:rPr lang="en-GB" sz="1600" dirty="0" smtClean="0"/>
              <a:t>).</a:t>
            </a: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8 – Détention de marques à Luxembourg: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Combien </a:t>
            </a:r>
            <a:r>
              <a:rPr lang="fr-FR" dirty="0"/>
              <a:t>ça coûte?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2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377825" indent="0" algn="just">
              <a:buNone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893763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6A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Emilie Bordaneil</a:t>
            </a:r>
            <a:r>
              <a:rPr lang="en-GB" sz="800" dirty="0">
                <a:solidFill>
                  <a:srgbClr val="006A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800" dirty="0">
                <a:solidFill>
                  <a:srgbClr val="006A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solidFill>
                  <a:srgbClr val="006A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Manager </a:t>
            </a:r>
            <a:r>
              <a:rPr lang="en-GB" sz="1000" dirty="0" smtClean="0">
                <a:solidFill>
                  <a:srgbClr val="006A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</a:t>
            </a:r>
          </a:p>
          <a:p>
            <a:pPr marL="893763" indent="0">
              <a:spcBef>
                <a:spcPts val="600"/>
              </a:spcBef>
              <a:spcAft>
                <a:spcPts val="0"/>
              </a:spcAft>
              <a:buNone/>
            </a:pP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3763" indent="0"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</a:t>
            </a:r>
            <a: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Services S.A.</a:t>
            </a:r>
            <a:b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Bd. de la </a:t>
            </a:r>
            <a:r>
              <a:rPr lang="en-GB" sz="1000" dirty="0" err="1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Foire</a:t>
            </a:r>
            <a: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b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L-1528 Luxembourg (BP 567) </a:t>
            </a:r>
            <a:endParaRPr lang="en-GB" sz="1000" dirty="0" smtClean="0">
              <a:solidFill>
                <a:srgbClr val="5F5F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3763" indent="0">
              <a:spcAft>
                <a:spcPts val="0"/>
              </a:spcAft>
              <a:buNone/>
            </a:pP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3763" indent="0">
              <a:buNone/>
            </a:pPr>
            <a: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+352 26 86 87 88</a:t>
            </a:r>
            <a:b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Mob: +352 691 220 802</a:t>
            </a:r>
            <a:b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Fax: +352 26 27 07 99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lvl="0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 – Questions?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05050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05050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0505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05050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05050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indent="0" algn="just">
              <a:buFont typeface="Arial"/>
              <a:buNone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77825" indent="0" algn="just">
              <a:buNone/>
            </a:pPr>
            <a:endParaRPr lang="en-GB" sz="1600" dirty="0" smtClean="0"/>
          </a:p>
          <a:p>
            <a:pPr marL="17463" indent="0" algn="just">
              <a:buNone/>
            </a:pPr>
            <a:endParaRPr lang="en-GB" sz="800" dirty="0" smtClean="0"/>
          </a:p>
          <a:p>
            <a:pPr marL="36036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05" y="1740872"/>
            <a:ext cx="10191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1496"/>
            <a:ext cx="6910755" cy="457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1 - Luxembourg – Un </a:t>
            </a:r>
            <a:r>
              <a:rPr lang="fr-FR" dirty="0" smtClean="0"/>
              <a:t>environnement</a:t>
            </a:r>
            <a:r>
              <a:rPr lang="en-GB" dirty="0" smtClean="0"/>
              <a:t> entrepreneurial de 1er choix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Les 10 </a:t>
            </a:r>
            <a:r>
              <a:rPr lang="fr-FR" sz="2400" dirty="0" smtClean="0"/>
              <a:t>avantages</a:t>
            </a:r>
            <a:r>
              <a:rPr lang="en-GB" sz="2400" dirty="0" smtClean="0"/>
              <a:t> </a:t>
            </a:r>
            <a:r>
              <a:rPr lang="fr-FR" sz="2400" dirty="0" smtClean="0"/>
              <a:t>clés</a:t>
            </a:r>
            <a:r>
              <a:rPr lang="en-GB" sz="2400" dirty="0" smtClean="0"/>
              <a:t> </a:t>
            </a:r>
            <a:r>
              <a:rPr lang="fr-FR" sz="2400" dirty="0" smtClean="0"/>
              <a:t>faisant</a:t>
            </a:r>
            <a:r>
              <a:rPr lang="en-GB" sz="2400" dirty="0" smtClean="0"/>
              <a:t> du Luxembourg </a:t>
            </a:r>
            <a:r>
              <a:rPr lang="fr-FR" sz="2400" dirty="0" smtClean="0"/>
              <a:t>une</a:t>
            </a:r>
            <a:r>
              <a:rPr lang="en-GB" sz="2400" dirty="0" smtClean="0"/>
              <a:t> place de 1er choix pour les entrepreneurs:</a:t>
            </a:r>
          </a:p>
          <a:p>
            <a:pPr marL="0" indent="0">
              <a:buNone/>
            </a:pPr>
            <a:endParaRPr lang="en-GB" sz="1600" dirty="0" smtClean="0"/>
          </a:p>
          <a:p>
            <a:pPr lvl="1" algn="just"/>
            <a:r>
              <a:rPr lang="en-GB" altLang="en-US" sz="1600" dirty="0" err="1" smtClean="0"/>
              <a:t>Ouverture</a:t>
            </a:r>
            <a:r>
              <a:rPr lang="en-GB" altLang="en-US" sz="1600" dirty="0" smtClean="0"/>
              <a:t>, </a:t>
            </a:r>
            <a:r>
              <a:rPr lang="en-GB" altLang="en-US" sz="1600" dirty="0" err="1" smtClean="0"/>
              <a:t>neutralité</a:t>
            </a:r>
            <a:r>
              <a:rPr lang="en-GB" altLang="en-US" sz="1600" dirty="0" smtClean="0"/>
              <a:t>, </a:t>
            </a:r>
            <a:r>
              <a:rPr lang="en-GB" altLang="en-US" sz="1600" dirty="0" err="1" smtClean="0"/>
              <a:t>sécurité</a:t>
            </a:r>
            <a:endParaRPr lang="en-GB" altLang="en-US" sz="1600" dirty="0"/>
          </a:p>
          <a:p>
            <a:pPr lvl="1" algn="just"/>
            <a:r>
              <a:rPr lang="en-GB" altLang="en-US" sz="1600" dirty="0" err="1" smtClean="0"/>
              <a:t>Niveau</a:t>
            </a:r>
            <a:r>
              <a:rPr lang="en-GB" altLang="en-US" sz="1600" dirty="0" smtClean="0"/>
              <a:t> de vie </a:t>
            </a:r>
            <a:r>
              <a:rPr lang="en-GB" altLang="en-US" sz="1600" dirty="0" err="1" smtClean="0"/>
              <a:t>élevé</a:t>
            </a:r>
            <a:endParaRPr lang="en-GB" altLang="en-US" sz="1600" dirty="0"/>
          </a:p>
          <a:p>
            <a:pPr lvl="1" algn="just"/>
            <a:r>
              <a:rPr lang="en-GB" altLang="en-US" sz="1600" dirty="0" smtClean="0"/>
              <a:t>Emplacement </a:t>
            </a:r>
            <a:r>
              <a:rPr lang="en-GB" altLang="en-US" sz="1600" dirty="0" err="1" smtClean="0"/>
              <a:t>géographique</a:t>
            </a:r>
            <a:r>
              <a:rPr lang="en-GB" altLang="en-US" sz="1600" dirty="0" smtClean="0"/>
              <a:t> central et </a:t>
            </a:r>
            <a:r>
              <a:rPr lang="en-GB" altLang="en-US" sz="1600" dirty="0" err="1" smtClean="0"/>
              <a:t>stratégique</a:t>
            </a:r>
            <a:endParaRPr lang="en-GB" altLang="en-US" sz="1600" dirty="0"/>
          </a:p>
          <a:p>
            <a:pPr lvl="1" algn="just"/>
            <a:r>
              <a:rPr lang="en-GB" altLang="en-US" sz="1600" dirty="0" err="1" smtClean="0"/>
              <a:t>Accessibilité</a:t>
            </a:r>
            <a:r>
              <a:rPr lang="en-GB" altLang="en-US" sz="1600" dirty="0" smtClean="0"/>
              <a:t> des </a:t>
            </a:r>
            <a:r>
              <a:rPr lang="en-GB" altLang="en-US" sz="1600" dirty="0" err="1" smtClean="0"/>
              <a:t>preneurs</a:t>
            </a:r>
            <a:r>
              <a:rPr lang="en-GB" altLang="en-US" sz="1600" dirty="0" smtClean="0"/>
              <a:t> de </a:t>
            </a:r>
            <a:r>
              <a:rPr lang="en-GB" altLang="en-US" sz="1600" dirty="0" err="1" smtClean="0"/>
              <a:t>décision</a:t>
            </a:r>
            <a:endParaRPr lang="en-GB" altLang="en-US" sz="1600" dirty="0"/>
          </a:p>
          <a:p>
            <a:pPr lvl="1" algn="just"/>
            <a:r>
              <a:rPr lang="en-GB" altLang="en-US" sz="1600" dirty="0" err="1" smtClean="0"/>
              <a:t>Stabilité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politique</a:t>
            </a:r>
            <a:r>
              <a:rPr lang="en-GB" altLang="en-US" sz="1600" dirty="0" smtClean="0"/>
              <a:t>, économique et </a:t>
            </a:r>
            <a:r>
              <a:rPr lang="fr-FR" altLang="en-US" sz="1600" dirty="0" smtClean="0"/>
              <a:t>sociale</a:t>
            </a:r>
            <a:endParaRPr lang="en-GB" altLang="en-US" sz="1600" dirty="0"/>
          </a:p>
          <a:p>
            <a:pPr lvl="1" algn="just"/>
            <a:r>
              <a:rPr lang="fr-FR" altLang="en-US" sz="1600" dirty="0" smtClean="0"/>
              <a:t>Législation</a:t>
            </a:r>
            <a:r>
              <a:rPr lang="en-GB" altLang="en-US" sz="1600" dirty="0" smtClean="0"/>
              <a:t> </a:t>
            </a:r>
            <a:r>
              <a:rPr lang="fr-FR" altLang="en-US" sz="1600" dirty="0" smtClean="0"/>
              <a:t>fiscale</a:t>
            </a:r>
            <a:r>
              <a:rPr lang="en-GB" altLang="en-US" sz="1600" dirty="0" smtClean="0"/>
              <a:t> </a:t>
            </a:r>
            <a:r>
              <a:rPr lang="fr-FR" altLang="en-US" sz="1600" dirty="0" smtClean="0"/>
              <a:t>attractive</a:t>
            </a:r>
            <a:r>
              <a:rPr lang="en-GB" altLang="en-US" sz="1600" dirty="0" smtClean="0"/>
              <a:t> et </a:t>
            </a:r>
            <a:r>
              <a:rPr lang="fr-FR" altLang="en-US" sz="1600" dirty="0" smtClean="0"/>
              <a:t>fiable</a:t>
            </a:r>
            <a:endParaRPr lang="en-GB" altLang="en-US" sz="1600" dirty="0"/>
          </a:p>
          <a:p>
            <a:pPr lvl="1" algn="just"/>
            <a:r>
              <a:rPr lang="en-GB" altLang="en-US" sz="1600" dirty="0" smtClean="0"/>
              <a:t>Personnel </a:t>
            </a:r>
            <a:r>
              <a:rPr lang="fr-FR" altLang="en-US" sz="1600" dirty="0" smtClean="0"/>
              <a:t>hautement</a:t>
            </a:r>
            <a:r>
              <a:rPr lang="en-GB" altLang="en-US" sz="1600" dirty="0" smtClean="0"/>
              <a:t> </a:t>
            </a:r>
            <a:r>
              <a:rPr lang="fr-FR" altLang="en-US" sz="1600" dirty="0" smtClean="0"/>
              <a:t>qualifié</a:t>
            </a:r>
            <a:r>
              <a:rPr lang="en-GB" altLang="en-US" sz="1600" dirty="0" smtClean="0"/>
              <a:t> et </a:t>
            </a:r>
            <a:r>
              <a:rPr lang="fr-FR" altLang="en-US" sz="1600" dirty="0" smtClean="0"/>
              <a:t>polyglotte</a:t>
            </a:r>
            <a:endParaRPr lang="en-GB" altLang="en-US" sz="1600" dirty="0"/>
          </a:p>
          <a:p>
            <a:pPr lvl="1" algn="just"/>
            <a:r>
              <a:rPr lang="fr-FR" altLang="en-US" sz="1600" dirty="0" smtClean="0"/>
              <a:t>Membre</a:t>
            </a:r>
            <a:r>
              <a:rPr lang="en-GB" altLang="en-US" sz="1600" dirty="0" smtClean="0"/>
              <a:t> fondateur de </a:t>
            </a:r>
            <a:r>
              <a:rPr lang="fr-FR" altLang="en-US" sz="1600" dirty="0" smtClean="0"/>
              <a:t>l’Union</a:t>
            </a:r>
            <a:r>
              <a:rPr lang="en-GB" altLang="en-US" sz="1600" dirty="0" smtClean="0"/>
              <a:t> </a:t>
            </a:r>
            <a:r>
              <a:rPr lang="fr-FR" altLang="en-US" sz="1600" dirty="0" smtClean="0"/>
              <a:t>Européenne</a:t>
            </a:r>
            <a:endParaRPr lang="en-GB" altLang="en-US" sz="1600" dirty="0"/>
          </a:p>
          <a:p>
            <a:pPr lvl="1" algn="just"/>
            <a:r>
              <a:rPr lang="en-GB" altLang="en-US" sz="1600" dirty="0" smtClean="0"/>
              <a:t>Infrastructures </a:t>
            </a:r>
            <a:r>
              <a:rPr lang="fr-FR" altLang="en-US" sz="1600" dirty="0" smtClean="0"/>
              <a:t>modernes</a:t>
            </a:r>
            <a:r>
              <a:rPr lang="en-GB" altLang="en-US" sz="1600" dirty="0" smtClean="0"/>
              <a:t> et bon </a:t>
            </a:r>
            <a:r>
              <a:rPr lang="fr-FR" altLang="en-US" sz="1600" dirty="0" smtClean="0"/>
              <a:t>accès</a:t>
            </a:r>
            <a:r>
              <a:rPr lang="en-GB" altLang="en-US" sz="1600" dirty="0" smtClean="0"/>
              <a:t> aux transports publics</a:t>
            </a:r>
            <a:endParaRPr lang="en-GB" altLang="en-US" sz="1600" dirty="0"/>
          </a:p>
          <a:p>
            <a:pPr lvl="1" algn="just"/>
            <a:r>
              <a:rPr lang="fr-FR" altLang="en-US" sz="1600" dirty="0" smtClean="0"/>
              <a:t>Incitations</a:t>
            </a:r>
            <a:r>
              <a:rPr lang="en-GB" altLang="en-US" sz="1600" dirty="0" smtClean="0"/>
              <a:t> </a:t>
            </a:r>
            <a:r>
              <a:rPr lang="fr-FR" altLang="en-US" sz="1600" dirty="0" smtClean="0"/>
              <a:t>financières</a:t>
            </a:r>
            <a:r>
              <a:rPr lang="en-GB" altLang="en-US" sz="1600" dirty="0" smtClean="0"/>
              <a:t> en </a:t>
            </a:r>
            <a:r>
              <a:rPr lang="fr-FR" altLang="en-US" sz="1600" dirty="0" smtClean="0"/>
              <a:t>faveur</a:t>
            </a:r>
            <a:r>
              <a:rPr lang="en-GB" altLang="en-US" sz="1600" dirty="0" smtClean="0"/>
              <a:t> de </a:t>
            </a:r>
            <a:r>
              <a:rPr lang="fr-FR" altLang="en-US" sz="1600" dirty="0" smtClean="0"/>
              <a:t>l’investissement</a:t>
            </a:r>
            <a:r>
              <a:rPr lang="en-GB" altLang="en-US" sz="1600" dirty="0" smtClean="0"/>
              <a:t>, </a:t>
            </a:r>
            <a:r>
              <a:rPr lang="fr-FR" altLang="en-US" sz="1600" dirty="0" smtClean="0"/>
              <a:t>notamment</a:t>
            </a:r>
            <a:r>
              <a:rPr lang="en-GB" altLang="en-US" sz="1600" dirty="0" smtClean="0"/>
              <a:t> en </a:t>
            </a:r>
            <a:r>
              <a:rPr lang="fr-FR" altLang="en-US" sz="1600" dirty="0" smtClean="0"/>
              <a:t>matière</a:t>
            </a:r>
            <a:r>
              <a:rPr lang="en-GB" altLang="en-US" sz="1600" dirty="0" smtClean="0"/>
              <a:t> de </a:t>
            </a:r>
            <a:r>
              <a:rPr lang="fr-CI" altLang="en-US" sz="1600" dirty="0" smtClean="0"/>
              <a:t>recherche</a:t>
            </a:r>
            <a:r>
              <a:rPr lang="en-GB" altLang="en-US" sz="1600" dirty="0" smtClean="0"/>
              <a:t> et de </a:t>
            </a:r>
            <a:r>
              <a:rPr lang="fr-FR" altLang="en-US" sz="1600" dirty="0" smtClean="0"/>
              <a:t>développement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1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16" y="2475513"/>
            <a:ext cx="5181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FR" sz="2180" dirty="0" smtClean="0"/>
              <a:t>Quelques</a:t>
            </a:r>
            <a:r>
              <a:rPr lang="en-GB" sz="2180" dirty="0" smtClean="0"/>
              <a:t> </a:t>
            </a:r>
            <a:r>
              <a:rPr lang="fr-FR" sz="2180" dirty="0" smtClean="0"/>
              <a:t>exemples</a:t>
            </a:r>
            <a:r>
              <a:rPr lang="en-GB" sz="2180" dirty="0" smtClean="0"/>
              <a:t> de </a:t>
            </a:r>
            <a:r>
              <a:rPr lang="fr-FR" sz="2180" dirty="0" smtClean="0"/>
              <a:t>sociétés</a:t>
            </a:r>
            <a:r>
              <a:rPr lang="en-GB" sz="2180" dirty="0" smtClean="0"/>
              <a:t> </a:t>
            </a:r>
            <a:r>
              <a:rPr lang="fr-FR" sz="2180" dirty="0" smtClean="0"/>
              <a:t>européennes</a:t>
            </a:r>
            <a:r>
              <a:rPr lang="en-GB" sz="2180" dirty="0" smtClean="0"/>
              <a:t> et </a:t>
            </a:r>
            <a:r>
              <a:rPr lang="fr-FR" sz="2180" dirty="0" smtClean="0"/>
              <a:t>internationales</a:t>
            </a:r>
            <a:r>
              <a:rPr lang="en-GB" sz="2180" dirty="0" smtClean="0"/>
              <a:t> </a:t>
            </a:r>
            <a:r>
              <a:rPr lang="fr-FR" sz="2180" dirty="0" smtClean="0"/>
              <a:t>ayant</a:t>
            </a:r>
            <a:r>
              <a:rPr lang="en-GB" sz="2180" dirty="0" smtClean="0"/>
              <a:t> </a:t>
            </a:r>
            <a:r>
              <a:rPr lang="fr-FR" sz="2180" dirty="0" smtClean="0"/>
              <a:t>implanté</a:t>
            </a:r>
            <a:r>
              <a:rPr lang="en-GB" sz="2180" dirty="0" smtClean="0"/>
              <a:t> </a:t>
            </a:r>
            <a:r>
              <a:rPr lang="fr-FR" sz="2180" dirty="0" smtClean="0"/>
              <a:t>leur</a:t>
            </a:r>
            <a:r>
              <a:rPr lang="en-GB" sz="2180" dirty="0" smtClean="0"/>
              <a:t> </a:t>
            </a:r>
            <a:r>
              <a:rPr lang="fr-FR" sz="2180" dirty="0" smtClean="0"/>
              <a:t>siège</a:t>
            </a:r>
            <a:r>
              <a:rPr lang="en-GB" sz="2180" dirty="0" smtClean="0"/>
              <a:t> </a:t>
            </a:r>
            <a:r>
              <a:rPr lang="en-GB" sz="2180" dirty="0" err="1" smtClean="0"/>
              <a:t>européen</a:t>
            </a:r>
            <a:r>
              <a:rPr lang="en-GB" sz="2180" dirty="0" smtClean="0"/>
              <a:t> au </a:t>
            </a:r>
            <a:r>
              <a:rPr lang="en-GB" sz="2180" dirty="0" smtClean="0"/>
              <a:t>Luxembourg</a:t>
            </a:r>
            <a:endParaRPr lang="en-GB" sz="218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371496"/>
            <a:ext cx="6901963" cy="457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1 - Luxembourg – Un </a:t>
            </a:r>
            <a:r>
              <a:rPr lang="fr-FR" dirty="0" smtClean="0"/>
              <a:t>environnement</a:t>
            </a:r>
            <a:r>
              <a:rPr lang="en-GB" dirty="0" smtClean="0"/>
              <a:t> entrepreneurial de 1er choix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96"/>
            <a:ext cx="6049108" cy="45716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2 - Encadrement législatif de la franchise au </a:t>
            </a:r>
            <a:r>
              <a:rPr lang="fr-FR" dirty="0"/>
              <a:t>L</a:t>
            </a:r>
            <a:r>
              <a:rPr lang="fr-FR" dirty="0" smtClean="0"/>
              <a:t>uxembourg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Pas de </a:t>
            </a:r>
            <a:r>
              <a:rPr lang="fr-FR" sz="2400" dirty="0" smtClean="0"/>
              <a:t>loi</a:t>
            </a:r>
            <a:r>
              <a:rPr lang="en-GB" sz="2400" dirty="0" smtClean="0"/>
              <a:t> </a:t>
            </a:r>
            <a:r>
              <a:rPr lang="fr-FR" sz="2400" dirty="0" smtClean="0"/>
              <a:t>spécifique</a:t>
            </a:r>
            <a:r>
              <a:rPr lang="en-GB" sz="2400" dirty="0" smtClean="0"/>
              <a:t> à la franchise</a:t>
            </a:r>
          </a:p>
          <a:p>
            <a:endParaRPr lang="en-GB" sz="800" dirty="0"/>
          </a:p>
          <a:p>
            <a:r>
              <a:rPr lang="fr-FR" sz="2400" dirty="0" smtClean="0"/>
              <a:t>Encadrement</a:t>
            </a:r>
            <a:r>
              <a:rPr lang="en-GB" sz="2400" dirty="0" smtClean="0"/>
              <a:t> </a:t>
            </a:r>
            <a:r>
              <a:rPr lang="en-GB" sz="2400" dirty="0"/>
              <a:t>de la franchise </a:t>
            </a:r>
            <a:r>
              <a:rPr lang="fr-FR" sz="2400" dirty="0" smtClean="0"/>
              <a:t>sur</a:t>
            </a:r>
            <a:r>
              <a:rPr lang="en-GB" sz="2400" dirty="0" smtClean="0"/>
              <a:t> </a:t>
            </a:r>
            <a:r>
              <a:rPr lang="en-GB" sz="2400" dirty="0"/>
              <a:t>base de</a:t>
            </a:r>
            <a:r>
              <a:rPr lang="en-GB" sz="2400" dirty="0" smtClean="0"/>
              <a:t>:</a:t>
            </a:r>
          </a:p>
          <a:p>
            <a:endParaRPr lang="en-GB" sz="800" dirty="0" smtClean="0"/>
          </a:p>
          <a:p>
            <a:pPr marL="720725" algn="just"/>
            <a:r>
              <a:rPr lang="en-GB" sz="1600" dirty="0" smtClean="0"/>
              <a:t>Le droit </a:t>
            </a:r>
            <a:r>
              <a:rPr lang="fr-FR" sz="1600" dirty="0" smtClean="0"/>
              <a:t>communautaire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Principe de </a:t>
            </a:r>
            <a:r>
              <a:rPr lang="fr-FR" sz="1600" dirty="0" smtClean="0"/>
              <a:t>libre</a:t>
            </a:r>
            <a:r>
              <a:rPr lang="en-GB" sz="1600" dirty="0" smtClean="0"/>
              <a:t> concurrence du </a:t>
            </a:r>
            <a:r>
              <a:rPr lang="fr-FR" sz="1600" dirty="0" smtClean="0"/>
              <a:t>traité</a:t>
            </a:r>
            <a:r>
              <a:rPr lang="en-GB" sz="1600" dirty="0" smtClean="0"/>
              <a:t> CE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Article 81 du </a:t>
            </a:r>
            <a:r>
              <a:rPr lang="fr-FR" sz="1600" dirty="0" smtClean="0"/>
              <a:t>traité</a:t>
            </a:r>
            <a:r>
              <a:rPr lang="en-GB" sz="1600" dirty="0" smtClean="0"/>
              <a:t> CE: Interdiction des ententes et des </a:t>
            </a:r>
            <a:r>
              <a:rPr lang="fr-FR" sz="1600" dirty="0" smtClean="0"/>
              <a:t>pratiques</a:t>
            </a:r>
            <a:r>
              <a:rPr lang="en-GB" sz="1600" dirty="0" smtClean="0"/>
              <a:t> </a:t>
            </a:r>
            <a:r>
              <a:rPr lang="fr-FR" sz="1600" dirty="0" smtClean="0"/>
              <a:t>concertées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Exceptions: </a:t>
            </a:r>
            <a:r>
              <a:rPr lang="fr-FR" sz="1600" dirty="0" smtClean="0"/>
              <a:t>Règlement</a:t>
            </a:r>
            <a:r>
              <a:rPr lang="en-GB" sz="1600" dirty="0" smtClean="0"/>
              <a:t> 2790/1999/CE du 22/12/1999 </a:t>
            </a:r>
            <a:r>
              <a:rPr lang="fr-FR" sz="1600" dirty="0" smtClean="0"/>
              <a:t>concernant</a:t>
            </a:r>
            <a:r>
              <a:rPr lang="en-GB" sz="1600" dirty="0" smtClean="0"/>
              <a:t> le </a:t>
            </a:r>
            <a:r>
              <a:rPr lang="fr-FR" sz="1600" dirty="0" smtClean="0"/>
              <a:t>contrat</a:t>
            </a:r>
            <a:r>
              <a:rPr lang="en-GB" sz="1600" dirty="0" smtClean="0"/>
              <a:t> de franchise (conditions)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La </a:t>
            </a:r>
            <a:r>
              <a:rPr lang="fr-FR" sz="1600" dirty="0" smtClean="0"/>
              <a:t>loi</a:t>
            </a:r>
            <a:r>
              <a:rPr lang="en-GB" sz="1600" dirty="0" smtClean="0"/>
              <a:t> du 17/05/2004 relative à la concurrence</a:t>
            </a:r>
            <a:endParaRPr lang="en-GB" sz="1600" dirty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Reprise de </a:t>
            </a:r>
            <a:r>
              <a:rPr lang="fr-FR" sz="1600" dirty="0" smtClean="0"/>
              <a:t>l’article</a:t>
            </a:r>
            <a:r>
              <a:rPr lang="en-GB" sz="1600" dirty="0" smtClean="0"/>
              <a:t> 81 du </a:t>
            </a:r>
            <a:r>
              <a:rPr lang="fr-FR" sz="1600" dirty="0" smtClean="0"/>
              <a:t>traité</a:t>
            </a:r>
            <a:r>
              <a:rPr lang="en-GB" sz="1600" dirty="0" smtClean="0"/>
              <a:t> CE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Création</a:t>
            </a:r>
            <a:r>
              <a:rPr lang="en-GB" sz="1600" dirty="0" smtClean="0"/>
              <a:t> du </a:t>
            </a:r>
            <a:r>
              <a:rPr lang="fr-FR" sz="1600" dirty="0" smtClean="0"/>
              <a:t>Conseil</a:t>
            </a:r>
            <a:r>
              <a:rPr lang="en-GB" sz="1600" dirty="0" smtClean="0"/>
              <a:t> de la Concurrence (</a:t>
            </a:r>
            <a:r>
              <a:rPr lang="fr-FR" sz="1600" dirty="0" smtClean="0"/>
              <a:t>autorité</a:t>
            </a:r>
            <a:r>
              <a:rPr lang="en-GB" sz="1600" dirty="0" smtClean="0"/>
              <a:t> administrative </a:t>
            </a:r>
            <a:r>
              <a:rPr lang="fr-FR" sz="1600" dirty="0" smtClean="0"/>
              <a:t>indépendante</a:t>
            </a:r>
            <a:r>
              <a:rPr lang="en-GB" sz="1600" dirty="0" smtClean="0"/>
              <a:t>)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Création</a:t>
            </a:r>
            <a:r>
              <a:rPr lang="en-GB" sz="1600" dirty="0" smtClean="0"/>
              <a:t> de </a:t>
            </a:r>
            <a:r>
              <a:rPr lang="fr-FR" sz="1600" dirty="0" smtClean="0"/>
              <a:t>l’Inspection</a:t>
            </a:r>
            <a:r>
              <a:rPr lang="en-GB" sz="1600" dirty="0" smtClean="0"/>
              <a:t> de la Concurrence (</a:t>
            </a:r>
            <a:r>
              <a:rPr lang="fr-FR" sz="1600" dirty="0" smtClean="0"/>
              <a:t>organe</a:t>
            </a:r>
            <a:r>
              <a:rPr lang="en-GB" sz="1600" dirty="0" smtClean="0"/>
              <a:t> </a:t>
            </a:r>
            <a:r>
              <a:rPr lang="fr-FR" sz="1600" dirty="0" smtClean="0"/>
              <a:t>d’instruction</a:t>
            </a:r>
            <a:r>
              <a:rPr lang="en-GB" sz="1600" dirty="0" smtClean="0"/>
              <a:t>)</a:t>
            </a:r>
          </a:p>
          <a:p>
            <a:pPr marL="1073150" algn="just"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Application des </a:t>
            </a:r>
            <a:r>
              <a:rPr lang="fr-FR" sz="1600" dirty="0" smtClean="0"/>
              <a:t>grands</a:t>
            </a:r>
            <a:r>
              <a:rPr lang="en-GB" sz="1600" dirty="0" smtClean="0"/>
              <a:t> </a:t>
            </a:r>
            <a:r>
              <a:rPr lang="fr-FR" sz="1600" dirty="0" smtClean="0"/>
              <a:t>principes</a:t>
            </a:r>
            <a:r>
              <a:rPr lang="en-GB" sz="1600" dirty="0" smtClean="0"/>
              <a:t> du droit des </a:t>
            </a:r>
            <a:r>
              <a:rPr lang="fr-FR" sz="1600" dirty="0" smtClean="0"/>
              <a:t>contrats</a:t>
            </a:r>
          </a:p>
          <a:p>
            <a:endParaRPr lang="en-GB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4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3 - Principes</a:t>
            </a:r>
            <a:r>
              <a:rPr lang="en-GB" dirty="0" smtClean="0"/>
              <a:t> </a:t>
            </a:r>
            <a:r>
              <a:rPr lang="fr-FR" dirty="0" smtClean="0"/>
              <a:t>généraux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fr-FR" dirty="0" smtClean="0"/>
              <a:t>fiscalité</a:t>
            </a:r>
            <a:r>
              <a:rPr lang="en-GB" dirty="0" smtClean="0"/>
              <a:t> </a:t>
            </a:r>
            <a:r>
              <a:rPr lang="fr-FR" dirty="0" smtClean="0"/>
              <a:t>luxembourgeoise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/>
            <a:r>
              <a:rPr lang="fr-FR" sz="2400" dirty="0" smtClean="0"/>
              <a:t>Impôt</a:t>
            </a:r>
            <a:r>
              <a:rPr lang="en-GB" sz="2400" dirty="0" smtClean="0"/>
              <a:t> </a:t>
            </a:r>
            <a:r>
              <a:rPr lang="fr-FR" sz="2400" dirty="0" smtClean="0"/>
              <a:t>sur</a:t>
            </a:r>
            <a:r>
              <a:rPr lang="en-GB" sz="2400" dirty="0" smtClean="0"/>
              <a:t> </a:t>
            </a:r>
            <a:r>
              <a:rPr lang="en-GB" sz="2400" dirty="0"/>
              <a:t>le </a:t>
            </a:r>
            <a:r>
              <a:rPr lang="fr-FR" sz="2400" dirty="0" smtClean="0"/>
              <a:t>revenu</a:t>
            </a:r>
            <a:r>
              <a:rPr lang="en-GB" sz="2400" dirty="0" smtClean="0"/>
              <a:t> </a:t>
            </a:r>
            <a:r>
              <a:rPr lang="en-GB" sz="2400" dirty="0"/>
              <a:t>des </a:t>
            </a:r>
            <a:r>
              <a:rPr lang="fr-FR" sz="2400" dirty="0" smtClean="0"/>
              <a:t>sociétés</a:t>
            </a:r>
            <a:r>
              <a:rPr lang="en-GB" sz="2400" dirty="0" smtClean="0"/>
              <a:t>:</a:t>
            </a:r>
          </a:p>
          <a:p>
            <a:pPr marL="360363"/>
            <a:endParaRPr lang="en-GB" sz="800" dirty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Taux</a:t>
            </a:r>
            <a:r>
              <a:rPr lang="en-GB" sz="1600" dirty="0" smtClean="0"/>
              <a:t> : 29.22%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Base: </a:t>
            </a:r>
            <a:r>
              <a:rPr lang="fr-FR" sz="1600" dirty="0" smtClean="0"/>
              <a:t>Comptes</a:t>
            </a:r>
            <a:r>
              <a:rPr lang="en-GB" sz="1600" dirty="0" smtClean="0"/>
              <a:t> </a:t>
            </a:r>
            <a:r>
              <a:rPr lang="fr-FR" sz="1600" dirty="0" smtClean="0"/>
              <a:t>statutaires</a:t>
            </a:r>
            <a:r>
              <a:rPr lang="en-GB" sz="1600" dirty="0" smtClean="0"/>
              <a:t> (</a:t>
            </a:r>
            <a:r>
              <a:rPr lang="fr-FR" sz="1600" dirty="0" smtClean="0"/>
              <a:t>principes</a:t>
            </a:r>
            <a:r>
              <a:rPr lang="en-GB" sz="1600" dirty="0" smtClean="0"/>
              <a:t> </a:t>
            </a:r>
            <a:r>
              <a:rPr lang="fr-FR" sz="1600" dirty="0" smtClean="0"/>
              <a:t>comptables</a:t>
            </a:r>
            <a:r>
              <a:rPr lang="en-GB" sz="1600" dirty="0" smtClean="0"/>
              <a:t> </a:t>
            </a:r>
            <a:r>
              <a:rPr lang="fr-FR" sz="1600" dirty="0" smtClean="0"/>
              <a:t>luxembourgeois</a:t>
            </a:r>
            <a:r>
              <a:rPr lang="en-GB" sz="1600" dirty="0" smtClean="0"/>
              <a:t>) </a:t>
            </a:r>
            <a:r>
              <a:rPr lang="fr-FR" sz="1600" dirty="0" smtClean="0"/>
              <a:t>sauf</a:t>
            </a:r>
            <a:r>
              <a:rPr lang="en-GB" sz="1600" dirty="0" smtClean="0"/>
              <a:t> dispositions </a:t>
            </a:r>
            <a:r>
              <a:rPr lang="fr-FR" sz="1600" dirty="0" smtClean="0"/>
              <a:t>fiscales</a:t>
            </a:r>
            <a:r>
              <a:rPr lang="en-GB" sz="1600" dirty="0" smtClean="0"/>
              <a:t> </a:t>
            </a:r>
            <a:r>
              <a:rPr lang="fr-FR" sz="1600" dirty="0" smtClean="0"/>
              <a:t>dérogatoires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Impôt</a:t>
            </a:r>
            <a:r>
              <a:rPr lang="en-GB" sz="1600" dirty="0" smtClean="0"/>
              <a:t> minimum (2013): </a:t>
            </a:r>
          </a:p>
          <a:p>
            <a:pPr marL="10731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1073150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marL="10731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1073150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marL="10731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1073150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marL="10731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1600" dirty="0" smtClean="0"/>
              <a:t>Les marques et franchises </a:t>
            </a:r>
            <a:r>
              <a:rPr lang="fr-FR" sz="1600" dirty="0" smtClean="0"/>
              <a:t>sont</a:t>
            </a:r>
            <a:r>
              <a:rPr lang="en-GB" sz="1600" dirty="0" smtClean="0"/>
              <a:t> </a:t>
            </a:r>
            <a:r>
              <a:rPr lang="fr-FR" sz="1600" dirty="0" smtClean="0"/>
              <a:t>comptabilisées</a:t>
            </a:r>
            <a:r>
              <a:rPr lang="en-GB" sz="1600" dirty="0" smtClean="0"/>
              <a:t> au </a:t>
            </a:r>
            <a:r>
              <a:rPr lang="fr-FR" sz="1600" dirty="0" smtClean="0"/>
              <a:t>compte</a:t>
            </a:r>
            <a:r>
              <a:rPr lang="en-GB" sz="1600" dirty="0" smtClean="0"/>
              <a:t> 21214</a:t>
            </a:r>
          </a:p>
          <a:p>
            <a:pPr marL="730250" indent="0">
              <a:buNone/>
            </a:pPr>
            <a:endParaRPr lang="en-GB" sz="1600" dirty="0" smtClean="0"/>
          </a:p>
          <a:p>
            <a:pPr marL="730250" indent="0">
              <a:buNone/>
            </a:pPr>
            <a:endParaRPr lang="en-GB" sz="1600" dirty="0"/>
          </a:p>
          <a:p>
            <a:pPr marL="730250" indent="0">
              <a:buNone/>
            </a:pPr>
            <a:endParaRPr lang="en-GB" sz="1600" dirty="0" smtClean="0"/>
          </a:p>
          <a:p>
            <a:pPr marL="730250" indent="0">
              <a:buNone/>
            </a:pPr>
            <a:endParaRPr lang="en-GB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2719"/>
            <a:ext cx="832485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2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>
              <a:buFont typeface="Arial" panose="020B0604020202020204" pitchFamily="34" charset="0"/>
              <a:buChar char="•"/>
            </a:pPr>
            <a:r>
              <a:rPr lang="fr-FR" sz="2400" dirty="0" smtClean="0"/>
              <a:t>Impôt</a:t>
            </a:r>
            <a:r>
              <a:rPr lang="en-GB" sz="2400" dirty="0" smtClean="0"/>
              <a:t> </a:t>
            </a:r>
            <a:r>
              <a:rPr lang="fr-FR" sz="2400" dirty="0" smtClean="0"/>
              <a:t>sur</a:t>
            </a:r>
            <a:r>
              <a:rPr lang="en-GB" sz="2400" dirty="0" smtClean="0"/>
              <a:t> la fortune</a:t>
            </a:r>
          </a:p>
          <a:p>
            <a:pPr marL="360363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Taux</a:t>
            </a:r>
            <a:r>
              <a:rPr lang="en-GB" sz="1600" dirty="0" smtClean="0"/>
              <a:t>: 0.5%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Base: </a:t>
            </a:r>
            <a:r>
              <a:rPr lang="fr-FR" sz="1600" dirty="0" smtClean="0"/>
              <a:t>actifs</a:t>
            </a:r>
            <a:r>
              <a:rPr lang="en-GB" sz="1600" dirty="0" smtClean="0"/>
              <a:t> nets </a:t>
            </a:r>
            <a:r>
              <a:rPr lang="fr-FR" sz="1600" dirty="0" smtClean="0"/>
              <a:t>ajustés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Possibilité</a:t>
            </a:r>
            <a:r>
              <a:rPr lang="en-GB" sz="1600" dirty="0" smtClean="0"/>
              <a:t>, sous conditions, de </a:t>
            </a:r>
            <a:r>
              <a:rPr lang="fr-FR" sz="1600" dirty="0" smtClean="0"/>
              <a:t>créditer</a:t>
            </a:r>
            <a:r>
              <a:rPr lang="en-GB" sz="1600" dirty="0" smtClean="0"/>
              <a:t> </a:t>
            </a:r>
            <a:r>
              <a:rPr lang="fr-FR" sz="1600" dirty="0" smtClean="0"/>
              <a:t>l’impôt</a:t>
            </a:r>
            <a:r>
              <a:rPr lang="en-GB" sz="1600" dirty="0" smtClean="0"/>
              <a:t> </a:t>
            </a:r>
            <a:r>
              <a:rPr lang="fr-FR" sz="1600" dirty="0" smtClean="0"/>
              <a:t>sur</a:t>
            </a:r>
            <a:r>
              <a:rPr lang="en-GB" sz="1600" dirty="0" smtClean="0"/>
              <a:t> le </a:t>
            </a:r>
            <a:r>
              <a:rPr lang="fr-FR" sz="1600" dirty="0" smtClean="0"/>
              <a:t>revenu</a:t>
            </a:r>
            <a:r>
              <a:rPr lang="en-GB" sz="1600" dirty="0" smtClean="0"/>
              <a:t> des </a:t>
            </a:r>
            <a:r>
              <a:rPr lang="fr-FR" sz="1600" dirty="0" smtClean="0"/>
              <a:t>collectivités</a:t>
            </a:r>
            <a:r>
              <a:rPr lang="en-GB" sz="1600" dirty="0" smtClean="0"/>
              <a:t> </a:t>
            </a:r>
            <a:r>
              <a:rPr lang="fr-FR" sz="1600" dirty="0" smtClean="0"/>
              <a:t>sur</a:t>
            </a:r>
            <a:r>
              <a:rPr lang="en-GB" sz="1600" dirty="0" smtClean="0"/>
              <a:t> </a:t>
            </a:r>
            <a:r>
              <a:rPr lang="fr-FR" sz="1600" dirty="0" smtClean="0"/>
              <a:t>l’impôt</a:t>
            </a:r>
            <a:r>
              <a:rPr lang="en-GB" sz="1600" dirty="0" smtClean="0"/>
              <a:t> </a:t>
            </a:r>
            <a:r>
              <a:rPr lang="fr-FR" sz="1600" dirty="0" smtClean="0"/>
              <a:t>sur</a:t>
            </a:r>
            <a:r>
              <a:rPr lang="en-GB" sz="1600" dirty="0" smtClean="0"/>
              <a:t> la fortune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Impôt</a:t>
            </a:r>
            <a:r>
              <a:rPr lang="en-GB" sz="1600" dirty="0" smtClean="0"/>
              <a:t> minimum (25 EUR </a:t>
            </a:r>
            <a:r>
              <a:rPr lang="fr-FR" sz="1600" dirty="0" smtClean="0"/>
              <a:t>ou</a:t>
            </a:r>
            <a:r>
              <a:rPr lang="en-GB" sz="1600" dirty="0" smtClean="0"/>
              <a:t> 62 EUR)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3 - Principes</a:t>
            </a:r>
            <a:r>
              <a:rPr lang="en-GB" dirty="0" smtClean="0"/>
              <a:t> </a:t>
            </a:r>
            <a:r>
              <a:rPr lang="fr-FR" dirty="0" smtClean="0"/>
              <a:t>généraux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fr-FR" dirty="0" smtClean="0"/>
              <a:t>fiscalité</a:t>
            </a:r>
            <a:r>
              <a:rPr lang="en-GB" dirty="0" smtClean="0"/>
              <a:t> </a:t>
            </a:r>
            <a:r>
              <a:rPr lang="fr-FR" dirty="0" smtClean="0"/>
              <a:t>luxembourgeoise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6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Exonération</a:t>
            </a:r>
            <a:r>
              <a:rPr lang="en-GB" sz="2400" dirty="0" smtClean="0"/>
              <a:t> de 80% des </a:t>
            </a:r>
            <a:r>
              <a:rPr lang="fr-FR" sz="2400" dirty="0" smtClean="0"/>
              <a:t>revenus</a:t>
            </a:r>
            <a:r>
              <a:rPr lang="en-GB" sz="2400" dirty="0" smtClean="0"/>
              <a:t> </a:t>
            </a:r>
            <a:r>
              <a:rPr lang="en-GB" sz="2400" u="sng" dirty="0" smtClean="0"/>
              <a:t>nets</a:t>
            </a:r>
            <a:r>
              <a:rPr lang="en-GB" sz="2400" dirty="0" smtClean="0"/>
              <a:t> et des plus-values </a:t>
            </a:r>
            <a:r>
              <a:rPr lang="en-GB" sz="2400" dirty="0" err="1" smtClean="0"/>
              <a:t>dérivant</a:t>
            </a:r>
            <a:r>
              <a:rPr lang="en-GB" sz="2400" dirty="0" smtClean="0"/>
              <a:t> des droits </a:t>
            </a:r>
            <a:r>
              <a:rPr lang="en-GB" sz="2400" dirty="0" err="1" smtClean="0"/>
              <a:t>intellectuels</a:t>
            </a:r>
            <a:r>
              <a:rPr lang="en-GB" sz="2400" dirty="0" smtClean="0"/>
              <a:t> </a:t>
            </a:r>
            <a:r>
              <a:rPr lang="en-GB" sz="2400" dirty="0" err="1" smtClean="0"/>
              <a:t>suivants</a:t>
            </a:r>
            <a:r>
              <a:rPr lang="en-GB" sz="2400" dirty="0" smtClean="0"/>
              <a:t>: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Droit </a:t>
            </a:r>
            <a:r>
              <a:rPr lang="en-GB" sz="1600" dirty="0" err="1" smtClean="0"/>
              <a:t>d’auteur</a:t>
            </a:r>
            <a:r>
              <a:rPr lang="en-GB" sz="1600" dirty="0" smtClean="0"/>
              <a:t> </a:t>
            </a:r>
            <a:r>
              <a:rPr lang="en-GB" sz="1600" dirty="0" err="1" smtClean="0"/>
              <a:t>sur</a:t>
            </a:r>
            <a:r>
              <a:rPr lang="en-GB" sz="1600" dirty="0" smtClean="0"/>
              <a:t> </a:t>
            </a:r>
            <a:r>
              <a:rPr lang="en-GB" sz="1600" dirty="0" err="1" smtClean="0"/>
              <a:t>logiciel</a:t>
            </a:r>
            <a:r>
              <a:rPr lang="en-GB" sz="1600" dirty="0" smtClean="0"/>
              <a:t> </a:t>
            </a:r>
            <a:r>
              <a:rPr lang="en-GB" sz="1600" dirty="0" err="1" smtClean="0"/>
              <a:t>informatique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Brevet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Marque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Nom de </a:t>
            </a:r>
            <a:r>
              <a:rPr lang="en-GB" sz="1600" dirty="0" err="1" smtClean="0"/>
              <a:t>domaine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Dessin</a:t>
            </a:r>
            <a:r>
              <a:rPr lang="en-GB" sz="1600" dirty="0" smtClean="0"/>
              <a:t> </a:t>
            </a:r>
            <a:r>
              <a:rPr lang="en-GB" sz="1600" dirty="0" err="1" smtClean="0"/>
              <a:t>ou</a:t>
            </a:r>
            <a:r>
              <a:rPr lang="en-GB" sz="1600" dirty="0" smtClean="0"/>
              <a:t> </a:t>
            </a:r>
            <a:r>
              <a:rPr lang="en-GB" sz="1600" dirty="0" err="1" smtClean="0"/>
              <a:t>modèle</a:t>
            </a:r>
            <a:endParaRPr lang="en-GB" sz="1600" dirty="0" smtClean="0"/>
          </a:p>
          <a:p>
            <a:pPr marL="1073150"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Exclusion des plans, </a:t>
            </a:r>
            <a:r>
              <a:rPr lang="en-GB" sz="1600" dirty="0" err="1" smtClean="0"/>
              <a:t>formules</a:t>
            </a:r>
            <a:r>
              <a:rPr lang="en-GB" sz="1600" dirty="0" smtClean="0"/>
              <a:t>, </a:t>
            </a:r>
            <a:r>
              <a:rPr lang="en-GB" sz="1600" dirty="0" err="1" smtClean="0"/>
              <a:t>procédés</a:t>
            </a:r>
            <a:r>
              <a:rPr lang="en-GB" sz="1600" dirty="0" smtClean="0"/>
              <a:t> secrets et </a:t>
            </a:r>
            <a:r>
              <a:rPr lang="en-GB" sz="1600" dirty="0" err="1" smtClean="0"/>
              <a:t>autres</a:t>
            </a:r>
            <a:r>
              <a:rPr lang="en-GB" sz="1600" dirty="0" smtClean="0"/>
              <a:t> droits analogues (Ex. savoir faire)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Taux</a:t>
            </a:r>
            <a:r>
              <a:rPr lang="en-GB" sz="2400" dirty="0" smtClean="0"/>
              <a:t> </a:t>
            </a:r>
            <a:r>
              <a:rPr lang="en-GB" sz="2400" dirty="0" err="1" smtClean="0"/>
              <a:t>d’impôt</a:t>
            </a:r>
            <a:r>
              <a:rPr lang="en-GB" sz="2400" dirty="0" smtClean="0"/>
              <a:t> </a:t>
            </a:r>
            <a:r>
              <a:rPr lang="en-GB" sz="2400" dirty="0" err="1" smtClean="0"/>
              <a:t>effectif</a:t>
            </a:r>
            <a:r>
              <a:rPr lang="en-GB" sz="2400" dirty="0" smtClean="0"/>
              <a:t>: 5.84%</a:t>
            </a:r>
          </a:p>
          <a:p>
            <a:pPr marL="360363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60363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Exonération</a:t>
            </a:r>
            <a:r>
              <a:rPr lang="en-GB" sz="2400" dirty="0" smtClean="0"/>
              <a:t> </a:t>
            </a:r>
            <a:r>
              <a:rPr lang="en-GB" sz="2400" dirty="0" err="1" smtClean="0"/>
              <a:t>totale</a:t>
            </a:r>
            <a:r>
              <a:rPr lang="en-GB" sz="2400" dirty="0" smtClean="0"/>
              <a:t> </a:t>
            </a:r>
            <a:r>
              <a:rPr lang="en-GB" sz="2400" dirty="0" err="1" smtClean="0"/>
              <a:t>d’impôt</a:t>
            </a:r>
            <a:r>
              <a:rPr lang="en-GB" sz="2400" dirty="0" smtClean="0"/>
              <a:t> </a:t>
            </a:r>
            <a:r>
              <a:rPr lang="en-GB" sz="2400" dirty="0" err="1" smtClean="0"/>
              <a:t>sur</a:t>
            </a:r>
            <a:r>
              <a:rPr lang="en-GB" sz="2400" dirty="0" smtClean="0"/>
              <a:t> la fortune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4 - </a:t>
            </a:r>
            <a:r>
              <a:rPr lang="en-GB" dirty="0" err="1" smtClean="0"/>
              <a:t>Régime</a:t>
            </a:r>
            <a:r>
              <a:rPr lang="en-GB" dirty="0" smtClean="0"/>
              <a:t> </a:t>
            </a:r>
            <a:r>
              <a:rPr lang="en-GB" dirty="0" err="1" smtClean="0"/>
              <a:t>d’exonération</a:t>
            </a:r>
            <a:r>
              <a:rPr lang="en-GB" dirty="0" smtClean="0"/>
              <a:t> </a:t>
            </a:r>
            <a:r>
              <a:rPr lang="en-GB" dirty="0" err="1" smtClean="0"/>
              <a:t>partielle</a:t>
            </a:r>
            <a:r>
              <a:rPr lang="en-GB" dirty="0" smtClean="0"/>
              <a:t> des </a:t>
            </a:r>
            <a:r>
              <a:rPr lang="en-GB" dirty="0" err="1" smtClean="0"/>
              <a:t>redevances</a:t>
            </a:r>
            <a:r>
              <a:rPr lang="en-GB" dirty="0" smtClean="0"/>
              <a:t> (article 50bis L.I.R.)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3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0363">
              <a:buFont typeface="Arial" panose="020B0604020202020204" pitchFamily="34" charset="0"/>
              <a:buChar char="•"/>
            </a:pPr>
            <a:r>
              <a:rPr lang="en-GB" sz="2400" dirty="0" smtClean="0"/>
              <a:t>Conditions </a:t>
            </a:r>
            <a:r>
              <a:rPr lang="en-GB" sz="2400" dirty="0" err="1" smtClean="0"/>
              <a:t>d’octroi</a:t>
            </a:r>
            <a:r>
              <a:rPr lang="en-GB" sz="2400" dirty="0" smtClean="0"/>
              <a:t> du </a:t>
            </a:r>
            <a:r>
              <a:rPr lang="en-GB" sz="2400" dirty="0" err="1" smtClean="0"/>
              <a:t>régime</a:t>
            </a:r>
            <a:r>
              <a:rPr lang="en-GB" sz="2400" dirty="0" smtClean="0"/>
              <a:t> </a:t>
            </a:r>
            <a:r>
              <a:rPr lang="en-GB" sz="2400" dirty="0" err="1" smtClean="0"/>
              <a:t>d’exonération</a:t>
            </a:r>
            <a:r>
              <a:rPr lang="en-GB" sz="2400" dirty="0" smtClean="0"/>
              <a:t> </a:t>
            </a:r>
            <a:r>
              <a:rPr lang="en-GB" sz="2400" dirty="0" err="1" smtClean="0"/>
              <a:t>partielle</a:t>
            </a:r>
            <a:r>
              <a:rPr lang="en-GB" sz="2400" dirty="0" smtClean="0"/>
              <a:t>:</a:t>
            </a:r>
          </a:p>
          <a:p>
            <a:pPr marL="360363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Détermination</a:t>
            </a:r>
            <a:r>
              <a:rPr lang="en-GB" sz="1600" dirty="0" smtClean="0"/>
              <a:t> de la </a:t>
            </a:r>
            <a:r>
              <a:rPr lang="en-GB" sz="1600" dirty="0" err="1" smtClean="0"/>
              <a:t>redevance</a:t>
            </a:r>
            <a:r>
              <a:rPr lang="en-GB" sz="1600" dirty="0" smtClean="0"/>
              <a:t> </a:t>
            </a:r>
            <a:r>
              <a:rPr lang="en-GB" sz="1600" dirty="0" err="1" smtClean="0"/>
              <a:t>conformément</a:t>
            </a:r>
            <a:r>
              <a:rPr lang="en-GB" sz="1600" dirty="0" smtClean="0"/>
              <a:t> à </a:t>
            </a:r>
            <a:r>
              <a:rPr lang="en-GB" sz="1600" dirty="0" err="1" smtClean="0"/>
              <a:t>toute</a:t>
            </a:r>
            <a:r>
              <a:rPr lang="en-GB" sz="1600" dirty="0" smtClean="0"/>
              <a:t> </a:t>
            </a:r>
            <a:r>
              <a:rPr lang="en-GB" sz="1600" dirty="0" err="1" smtClean="0"/>
              <a:t>méthode</a:t>
            </a:r>
            <a:r>
              <a:rPr lang="en-GB" sz="1600" dirty="0" smtClean="0"/>
              <a:t> </a:t>
            </a:r>
            <a:r>
              <a:rPr lang="en-GB" sz="1600" dirty="0" err="1" smtClean="0"/>
              <a:t>d’évaluation</a:t>
            </a:r>
            <a:r>
              <a:rPr lang="en-GB" sz="1600" dirty="0" smtClean="0"/>
              <a:t> </a:t>
            </a:r>
            <a:r>
              <a:rPr lang="en-GB" sz="1600" dirty="0" err="1" smtClean="0"/>
              <a:t>généralement</a:t>
            </a:r>
            <a:r>
              <a:rPr lang="en-GB" sz="1600" dirty="0" smtClean="0"/>
              <a:t> </a:t>
            </a:r>
            <a:r>
              <a:rPr lang="en-GB" sz="1600" dirty="0" err="1" smtClean="0"/>
              <a:t>utilisée</a:t>
            </a:r>
            <a:r>
              <a:rPr lang="en-GB" sz="1600" dirty="0" smtClean="0"/>
              <a:t> pour </a:t>
            </a:r>
            <a:r>
              <a:rPr lang="en-GB" sz="1600" dirty="0" err="1" smtClean="0"/>
              <a:t>l’évaluation</a:t>
            </a:r>
            <a:r>
              <a:rPr lang="en-GB" sz="1600" dirty="0" smtClean="0"/>
              <a:t> des </a:t>
            </a:r>
            <a:r>
              <a:rPr lang="en-GB" sz="1600" dirty="0" err="1" smtClean="0"/>
              <a:t>propriétés</a:t>
            </a:r>
            <a:r>
              <a:rPr lang="en-GB" sz="1600" dirty="0" smtClean="0"/>
              <a:t> </a:t>
            </a:r>
            <a:r>
              <a:rPr lang="en-GB" sz="1600" dirty="0" err="1" smtClean="0"/>
              <a:t>intellectuelles</a:t>
            </a:r>
            <a:endParaRPr lang="en-GB" sz="1600" dirty="0" smtClean="0"/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Prix de </a:t>
            </a:r>
            <a:r>
              <a:rPr lang="en-GB" sz="1600" dirty="0" err="1" smtClean="0"/>
              <a:t>vente</a:t>
            </a:r>
            <a:r>
              <a:rPr lang="en-GB" sz="1600" dirty="0" smtClean="0"/>
              <a:t> du droit </a:t>
            </a:r>
            <a:r>
              <a:rPr lang="en-GB" sz="1600" dirty="0" err="1" smtClean="0"/>
              <a:t>intellectuel</a:t>
            </a:r>
            <a:r>
              <a:rPr lang="en-GB" sz="1600" dirty="0" smtClean="0"/>
              <a:t> = </a:t>
            </a:r>
            <a:r>
              <a:rPr lang="en-GB" sz="1600" dirty="0" err="1" smtClean="0"/>
              <a:t>valeur</a:t>
            </a:r>
            <a:r>
              <a:rPr lang="en-GB" sz="1600" dirty="0" smtClean="0"/>
              <a:t> </a:t>
            </a:r>
            <a:r>
              <a:rPr lang="en-GB" sz="1600" dirty="0" err="1" smtClean="0"/>
              <a:t>estimée</a:t>
            </a:r>
            <a:r>
              <a:rPr lang="en-GB" sz="1600" dirty="0" smtClean="0"/>
              <a:t> de </a:t>
            </a:r>
            <a:r>
              <a:rPr lang="en-GB" sz="1600" dirty="0" err="1" smtClean="0"/>
              <a:t>réalisation</a:t>
            </a:r>
            <a:r>
              <a:rPr lang="en-GB" sz="1600" dirty="0" smtClean="0"/>
              <a:t> (art. 27.2 L.I.R.)</a:t>
            </a:r>
          </a:p>
          <a:p>
            <a:pPr marL="720725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Le droit </a:t>
            </a:r>
            <a:r>
              <a:rPr lang="en-GB" sz="1600" dirty="0" err="1" smtClean="0"/>
              <a:t>intellectuel</a:t>
            </a:r>
            <a:r>
              <a:rPr lang="en-GB" sz="1600" dirty="0" smtClean="0"/>
              <a:t> ne </a:t>
            </a:r>
            <a:r>
              <a:rPr lang="en-GB" sz="1600" dirty="0" err="1" smtClean="0"/>
              <a:t>doit</a:t>
            </a:r>
            <a:r>
              <a:rPr lang="en-GB" sz="1600" dirty="0" smtClean="0"/>
              <a:t> pas </a:t>
            </a:r>
            <a:r>
              <a:rPr lang="en-GB" sz="1600" dirty="0" err="1" smtClean="0"/>
              <a:t>être</a:t>
            </a:r>
            <a:r>
              <a:rPr lang="en-GB" sz="1600" dirty="0" smtClean="0"/>
              <a:t> </a:t>
            </a:r>
            <a:r>
              <a:rPr lang="en-GB" sz="1600" dirty="0" err="1" smtClean="0"/>
              <a:t>acquis</a:t>
            </a:r>
            <a:r>
              <a:rPr lang="en-GB" sz="1600" dirty="0" smtClean="0"/>
              <a:t> </a:t>
            </a:r>
            <a:r>
              <a:rPr lang="en-GB" sz="1600" dirty="0" err="1" smtClean="0"/>
              <a:t>d’une</a:t>
            </a:r>
            <a:r>
              <a:rPr lang="en-GB" sz="1600" dirty="0" smtClean="0"/>
              <a:t> “</a:t>
            </a:r>
            <a:r>
              <a:rPr lang="en-GB" sz="1600" dirty="0" err="1" smtClean="0"/>
              <a:t>société</a:t>
            </a:r>
            <a:r>
              <a:rPr lang="en-GB" sz="1600" dirty="0" smtClean="0"/>
              <a:t> </a:t>
            </a:r>
            <a:r>
              <a:rPr lang="en-GB" sz="1600" dirty="0" err="1" smtClean="0"/>
              <a:t>associée</a:t>
            </a:r>
            <a:r>
              <a:rPr lang="en-GB" sz="1600" dirty="0" smtClean="0"/>
              <a:t>”:</a:t>
            </a:r>
            <a:endParaRPr lang="en-GB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4 - </a:t>
            </a:r>
            <a:r>
              <a:rPr lang="en-GB" dirty="0" err="1" smtClean="0"/>
              <a:t>Régime</a:t>
            </a:r>
            <a:r>
              <a:rPr lang="en-GB" dirty="0" smtClean="0"/>
              <a:t> </a:t>
            </a:r>
            <a:r>
              <a:rPr lang="en-GB" dirty="0" err="1" smtClean="0"/>
              <a:t>d’exonération</a:t>
            </a:r>
            <a:r>
              <a:rPr lang="en-GB" dirty="0" smtClean="0"/>
              <a:t> </a:t>
            </a:r>
            <a:r>
              <a:rPr lang="en-GB" dirty="0" err="1" smtClean="0"/>
              <a:t>partielle</a:t>
            </a:r>
            <a:r>
              <a:rPr lang="en-GB" dirty="0" smtClean="0"/>
              <a:t> des </a:t>
            </a:r>
            <a:r>
              <a:rPr lang="en-GB" dirty="0" err="1" smtClean="0"/>
              <a:t>redevances</a:t>
            </a:r>
            <a:r>
              <a:rPr lang="en-GB" dirty="0" smtClean="0"/>
              <a:t> (article 50bis L.I.R.)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16618" y="3780700"/>
            <a:ext cx="1292469" cy="413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Société mère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8346" y="4592500"/>
            <a:ext cx="1280742" cy="41323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Société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Luxembourgeoise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>
            <a:stCxn id="2" idx="2"/>
            <a:endCxn id="5" idx="0"/>
          </p:cNvCxnSpPr>
          <p:nvPr/>
        </p:nvCxnSpPr>
        <p:spPr>
          <a:xfrm>
            <a:off x="1762853" y="4193939"/>
            <a:ext cx="5864" cy="3985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3321788">
            <a:off x="957354" y="3804880"/>
            <a:ext cx="949569" cy="1018420"/>
          </a:xfrm>
          <a:prstGeom prst="arc">
            <a:avLst/>
          </a:prstGeom>
          <a:ln w="127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762852" y="4262413"/>
            <a:ext cx="641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Calibri" panose="020F0502020204030204" pitchFamily="34" charset="0"/>
              <a:buChar char="≥"/>
            </a:pPr>
            <a:r>
              <a:rPr lang="fr-FR" sz="1100" dirty="0" smtClean="0"/>
              <a:t>10%</a:t>
            </a:r>
            <a:endParaRPr lang="fr-FR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830" y="4093137"/>
            <a:ext cx="9070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/>
              <a:t>Transfert des droits intellectuels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3924202" y="3792428"/>
            <a:ext cx="1292469" cy="41323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Société Luxembourgeoise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5930" y="4604228"/>
            <a:ext cx="1280742" cy="413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Filiale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11" idx="2"/>
            <a:endCxn id="12" idx="0"/>
          </p:cNvCxnSpPr>
          <p:nvPr/>
        </p:nvCxnSpPr>
        <p:spPr>
          <a:xfrm>
            <a:off x="4570437" y="4205667"/>
            <a:ext cx="5864" cy="3985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3321788">
            <a:off x="3764938" y="3816608"/>
            <a:ext cx="949569" cy="1018420"/>
          </a:xfrm>
          <a:prstGeom prst="arc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570436" y="4274141"/>
            <a:ext cx="641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Calibri" panose="020F0502020204030204" pitchFamily="34" charset="0"/>
              <a:buChar char="≥"/>
            </a:pPr>
            <a:r>
              <a:rPr lang="fr-FR" sz="1100" dirty="0" smtClean="0"/>
              <a:t>10%</a:t>
            </a:r>
            <a:endParaRPr lang="fr-FR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6414" y="4104865"/>
            <a:ext cx="9070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/>
              <a:t>Transfert des droits intellectuels</a:t>
            </a:r>
            <a:endParaRPr lang="fr-FR" sz="1100" dirty="0"/>
          </a:p>
        </p:txBody>
      </p:sp>
      <p:sp>
        <p:nvSpPr>
          <p:cNvPr id="17" name="Rectangle 16"/>
          <p:cNvSpPr/>
          <p:nvPr/>
        </p:nvSpPr>
        <p:spPr>
          <a:xfrm>
            <a:off x="6626282" y="3795364"/>
            <a:ext cx="1292469" cy="413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</a:rPr>
              <a:t>Société mère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69981" y="4607164"/>
            <a:ext cx="1280742" cy="413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Filiale 2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 rot="7869760">
            <a:off x="6702441" y="4063986"/>
            <a:ext cx="1140146" cy="1258630"/>
          </a:xfrm>
          <a:prstGeom prst="arc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7694532" y="4259493"/>
            <a:ext cx="641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Calibri" panose="020F0502020204030204" pitchFamily="34" charset="0"/>
              <a:buChar char="≥"/>
            </a:pPr>
            <a:r>
              <a:rPr lang="fr-FR" sz="1100" dirty="0" smtClean="0"/>
              <a:t>10%</a:t>
            </a:r>
            <a:endParaRPr lang="fr-FR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6849739" y="5303555"/>
            <a:ext cx="9070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Transfert des droits intellectuels</a:t>
            </a:r>
            <a:endParaRPr lang="fr-FR" sz="1100" dirty="0"/>
          </a:p>
        </p:txBody>
      </p:sp>
      <p:sp>
        <p:nvSpPr>
          <p:cNvPr id="23" name="Rectangle 22"/>
          <p:cNvSpPr/>
          <p:nvPr/>
        </p:nvSpPr>
        <p:spPr>
          <a:xfrm>
            <a:off x="5832034" y="4611610"/>
            <a:ext cx="1280742" cy="41323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Société luxembourgeoise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Elbow Connector 24"/>
          <p:cNvCxnSpPr>
            <a:stCxn id="17" idx="2"/>
            <a:endCxn id="18" idx="0"/>
          </p:cNvCxnSpPr>
          <p:nvPr/>
        </p:nvCxnSpPr>
        <p:spPr>
          <a:xfrm rot="16200000" flipH="1">
            <a:off x="7542154" y="3938965"/>
            <a:ext cx="398561" cy="937835"/>
          </a:xfrm>
          <a:prstGeom prst="bentConnector3">
            <a:avLst>
              <a:gd name="adj1" fmla="val 6544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2"/>
            <a:endCxn id="23" idx="0"/>
          </p:cNvCxnSpPr>
          <p:nvPr/>
        </p:nvCxnSpPr>
        <p:spPr>
          <a:xfrm rot="5400000">
            <a:off x="6670958" y="4010050"/>
            <a:ext cx="403007" cy="800112"/>
          </a:xfrm>
          <a:prstGeom prst="bentConnector3">
            <a:avLst>
              <a:gd name="adj1" fmla="val 6527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37243" y="4262414"/>
            <a:ext cx="641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Calibri" panose="020F0502020204030204" pitchFamily="34" charset="0"/>
              <a:buChar char="≥"/>
            </a:pPr>
            <a:r>
              <a:rPr lang="fr-FR" sz="1100" dirty="0" smtClean="0"/>
              <a:t>10%</a:t>
            </a:r>
            <a:endParaRPr lang="fr-FR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0FEF-C62A-3B4D-8D50-70F7F57E4530}" type="slidenum">
              <a:rPr lang="fr-FR" smtClean="0"/>
              <a:t>9</a:t>
            </a:fld>
            <a:endParaRPr lang="fr-FR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45905" y="3629702"/>
            <a:ext cx="1630241" cy="1522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35905" y="3632638"/>
            <a:ext cx="1630241" cy="1522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37985" y="3617990"/>
            <a:ext cx="1630241" cy="1522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45905" y="3632638"/>
            <a:ext cx="1630241" cy="1507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771073" y="3635574"/>
            <a:ext cx="1630241" cy="1507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464361" y="3629718"/>
            <a:ext cx="1630241" cy="1507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ranchise - Paris - 12.03.2014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Franchise - Paris - 12.03.2014</Template>
  <TotalTime>2120</TotalTime>
  <Words>1524</Words>
  <Application>Microsoft Office PowerPoint</Application>
  <PresentationFormat>On-screen Show (4:3)</PresentationFormat>
  <Paragraphs>375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Presentation Franchise - Paris - 12.03.2014</vt:lpstr>
      <vt:lpstr>Custom Design</vt:lpstr>
      <vt:lpstr>Détention de marques par des sociétés luxembourgeoises:  Comment ça marche? Pourquoi le faire?</vt:lpstr>
      <vt:lpstr>Agenda</vt:lpstr>
      <vt:lpstr>1 - Luxembourg – Un environnement entrepreneurial de 1er choix</vt:lpstr>
      <vt:lpstr>1 - Luxembourg – Un environnement entrepreneurial de 1er choix</vt:lpstr>
      <vt:lpstr>2 - Encadrement législatif de la franchise au Luxembourg</vt:lpstr>
      <vt:lpstr>3 - Principes généraux de fiscalité luxembourgeoise</vt:lpstr>
      <vt:lpstr>3 - Principes généraux de fiscalité luxembourgeoise</vt:lpstr>
      <vt:lpstr>4 - Régime d’exonération partielle des redevances (article 50bis L.I.R.)</vt:lpstr>
      <vt:lpstr>4 - Régime d’exonération partielle des redevances (article 50bis L.I.R.)</vt:lpstr>
      <vt:lpstr>4 - Régime d’exonération partielle des redevances (article 50bis L.I.R.)</vt:lpstr>
      <vt:lpstr>4 - Régime d’exonération partielle des redevances (article 50bis L.I.R.)</vt:lpstr>
      <vt:lpstr>5 - Traitement fiscal de la franchise</vt:lpstr>
      <vt:lpstr>5 - Traitement fiscal de la franchise</vt:lpstr>
      <vt:lpstr>5 - Traitement fiscal de la franchise</vt:lpstr>
      <vt:lpstr>6 - Substance</vt:lpstr>
      <vt:lpstr>6 - Substance</vt:lpstr>
      <vt:lpstr>6 - Substance</vt:lpstr>
      <vt:lpstr>6 - Substance</vt:lpstr>
      <vt:lpstr>7 - Autres obligations des sociétés commerciales</vt:lpstr>
      <vt:lpstr>7 - Autres obligations des sociétés commerciales</vt:lpstr>
      <vt:lpstr>8 – Détention de marques à Luxembourg:  Combien ça coûte?</vt:lpstr>
      <vt:lpstr>8 – Détention de marques à Luxembourg:  Combien ça coûte?</vt:lpstr>
      <vt:lpstr>9 –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concrète et fiscale des marques domiciliées à Luxembourg:  Comment ça marche?</dc:title>
  <dc:creator>Émilie BORDANEIL</dc:creator>
  <cp:lastModifiedBy>Émilie BORDANEIL</cp:lastModifiedBy>
  <cp:revision>67</cp:revision>
  <cp:lastPrinted>2014-03-09T10:04:56Z</cp:lastPrinted>
  <dcterms:created xsi:type="dcterms:W3CDTF">2014-03-07T09:57:08Z</dcterms:created>
  <dcterms:modified xsi:type="dcterms:W3CDTF">2014-03-10T13:03:55Z</dcterms:modified>
</cp:coreProperties>
</file>