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3" r:id="rId16"/>
    <p:sldId id="274" r:id="rId17"/>
    <p:sldId id="276" r:id="rId18"/>
    <p:sldId id="277" r:id="rId19"/>
    <p:sldId id="275" r:id="rId20"/>
    <p:sldId id="278" r:id="rId21"/>
    <p:sldId id="279" r:id="rId22"/>
    <p:sldId id="280" r:id="rId23"/>
    <p:sldId id="281" r:id="rId24"/>
    <p:sldId id="282" r:id="rId25"/>
    <p:sldId id="283" r:id="rId26"/>
    <p:sldId id="268" r:id="rId27"/>
    <p:sldId id="285" r:id="rId28"/>
    <p:sldId id="284" r:id="rId29"/>
    <p:sldId id="288" r:id="rId30"/>
    <p:sldId id="289" r:id="rId31"/>
    <p:sldId id="290" r:id="rId32"/>
    <p:sldId id="286" r:id="rId33"/>
    <p:sldId id="291" r:id="rId34"/>
    <p:sldId id="287" r:id="rId35"/>
    <p:sldId id="292" r:id="rId36"/>
    <p:sldId id="293" r:id="rId37"/>
    <p:sldId id="294" r:id="rId38"/>
    <p:sldId id="295" r:id="rId39"/>
    <p:sldId id="296" r:id="rId40"/>
    <p:sldId id="297" r:id="rId4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2D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578B6A-93A3-4CBB-B8D2-FB9033C9AA52}" type="doc">
      <dgm:prSet loTypeId="urn:microsoft.com/office/officeart/2005/8/layout/chevron2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22746FC7-0E63-49F2-ADCE-C0F394128F9B}">
      <dgm:prSet phldrT="[Texte]"/>
      <dgm:spPr/>
      <dgm:t>
        <a:bodyPr/>
        <a:lstStyle/>
        <a:p>
          <a:r>
            <a:rPr lang="fr-F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1ère modification</a:t>
          </a:r>
          <a:endParaRPr lang="fr-F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D66480-2D63-481B-BB79-2AD09CADEC69}" type="parTrans" cxnId="{C7D30E98-C68A-4874-97D2-6D715765CE08}">
      <dgm:prSet/>
      <dgm:spPr/>
      <dgm:t>
        <a:bodyPr/>
        <a:lstStyle/>
        <a:p>
          <a:endParaRPr lang="fr-FR"/>
        </a:p>
      </dgm:t>
    </dgm:pt>
    <dgm:pt modelId="{5DA328AD-01DF-444F-82CB-E4413F45CB55}" type="sibTrans" cxnId="{C7D30E98-C68A-4874-97D2-6D715765CE08}">
      <dgm:prSet/>
      <dgm:spPr/>
      <dgm:t>
        <a:bodyPr/>
        <a:lstStyle/>
        <a:p>
          <a:endParaRPr lang="fr-FR"/>
        </a:p>
      </dgm:t>
    </dgm:pt>
    <dgm:pt modelId="{2DFF47F6-2FA6-4A6D-9C3A-1FF176D590E8}">
      <dgm:prSet phldrT="[Texte]"/>
      <dgm:spPr/>
      <dgm:t>
        <a:bodyPr/>
        <a:lstStyle/>
        <a:p>
          <a:pPr algn="just"/>
          <a:r>
            <a:rPr lang="fr-F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17 février 2016 : Projet de loi dévoilé à la presse</a:t>
          </a:r>
          <a:endParaRPr lang="fr-F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D60B2D-876C-416C-AF58-B3B1B3CE8233}" type="parTrans" cxnId="{782550D3-74A3-434A-BBCC-B6CC8F877226}">
      <dgm:prSet/>
      <dgm:spPr/>
      <dgm:t>
        <a:bodyPr/>
        <a:lstStyle/>
        <a:p>
          <a:endParaRPr lang="fr-FR"/>
        </a:p>
      </dgm:t>
    </dgm:pt>
    <dgm:pt modelId="{939F2CB8-BDFB-48DA-AEB6-061CCE20098E}" type="sibTrans" cxnId="{782550D3-74A3-434A-BBCC-B6CC8F877226}">
      <dgm:prSet/>
      <dgm:spPr/>
      <dgm:t>
        <a:bodyPr/>
        <a:lstStyle/>
        <a:p>
          <a:endParaRPr lang="fr-FR"/>
        </a:p>
      </dgm:t>
    </dgm:pt>
    <dgm:pt modelId="{BD598777-2FAF-4747-ADEF-E6C46229A7A4}">
      <dgm:prSet phldrT="[Texte]"/>
      <dgm:spPr/>
      <dgm:t>
        <a:bodyPr/>
        <a:lstStyle/>
        <a:p>
          <a:pPr algn="just"/>
          <a:r>
            <a:rPr lang="fr-F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24 mars 2016 : présentation en Conseil des ministres</a:t>
          </a:r>
          <a:endParaRPr lang="fr-F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C73BD4-57AE-4577-AC92-1B6D6D2B8EDC}" type="parTrans" cxnId="{8CAEA507-F122-4493-8DFB-56E1AEEDD02E}">
      <dgm:prSet/>
      <dgm:spPr/>
      <dgm:t>
        <a:bodyPr/>
        <a:lstStyle/>
        <a:p>
          <a:endParaRPr lang="fr-FR"/>
        </a:p>
      </dgm:t>
    </dgm:pt>
    <dgm:pt modelId="{6D5854D2-EB84-4638-9888-CDC1FEC0CF21}" type="sibTrans" cxnId="{8CAEA507-F122-4493-8DFB-56E1AEEDD02E}">
      <dgm:prSet/>
      <dgm:spPr/>
      <dgm:t>
        <a:bodyPr/>
        <a:lstStyle/>
        <a:p>
          <a:endParaRPr lang="fr-FR"/>
        </a:p>
      </dgm:t>
    </dgm:pt>
    <dgm:pt modelId="{66CEB700-B94F-4CF2-80C9-8E834C991CD0}">
      <dgm:prSet phldrT="[Texte]"/>
      <dgm:spPr/>
      <dgm:t>
        <a:bodyPr/>
        <a:lstStyle/>
        <a:p>
          <a:r>
            <a:rPr lang="fr-F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fr-FR" baseline="30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ème</a:t>
          </a:r>
          <a:r>
            <a:rPr lang="fr-F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et 3</a:t>
          </a:r>
          <a:r>
            <a:rPr lang="fr-FR" baseline="30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ème</a:t>
          </a:r>
          <a:r>
            <a:rPr lang="fr-F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modification</a:t>
          </a:r>
          <a:endParaRPr lang="fr-F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D40C17-9256-43C0-905C-61BFD0D226F8}" type="parTrans" cxnId="{73FDE264-12C3-4002-BC4B-6E7066228ED7}">
      <dgm:prSet/>
      <dgm:spPr/>
      <dgm:t>
        <a:bodyPr/>
        <a:lstStyle/>
        <a:p>
          <a:endParaRPr lang="fr-FR"/>
        </a:p>
      </dgm:t>
    </dgm:pt>
    <dgm:pt modelId="{CC01B657-FF80-42B4-8906-C5CF4156791A}" type="sibTrans" cxnId="{73FDE264-12C3-4002-BC4B-6E7066228ED7}">
      <dgm:prSet/>
      <dgm:spPr/>
      <dgm:t>
        <a:bodyPr/>
        <a:lstStyle/>
        <a:p>
          <a:endParaRPr lang="fr-FR"/>
        </a:p>
      </dgm:t>
    </dgm:pt>
    <dgm:pt modelId="{5F0B1C18-5B28-40A0-92A5-370B8AF5165E}">
      <dgm:prSet phldrT="[Texte]"/>
      <dgm:spPr/>
      <dgm:t>
        <a:bodyPr/>
        <a:lstStyle/>
        <a:p>
          <a:r>
            <a:rPr lang="fr-F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24 mars 2016 : dépôt devant l’Assemblée nationale </a:t>
          </a:r>
          <a:endParaRPr lang="fr-F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FF556B-B684-418B-95B6-C4CEE96158DF}" type="parTrans" cxnId="{A6D55337-45AA-4FA5-939F-67CD1A7757E7}">
      <dgm:prSet/>
      <dgm:spPr/>
      <dgm:t>
        <a:bodyPr/>
        <a:lstStyle/>
        <a:p>
          <a:endParaRPr lang="fr-FR"/>
        </a:p>
      </dgm:t>
    </dgm:pt>
    <dgm:pt modelId="{2F559C59-3018-46D9-80FA-D3B756B4264F}" type="sibTrans" cxnId="{A6D55337-45AA-4FA5-939F-67CD1A7757E7}">
      <dgm:prSet/>
      <dgm:spPr/>
      <dgm:t>
        <a:bodyPr/>
        <a:lstStyle/>
        <a:p>
          <a:endParaRPr lang="fr-FR"/>
        </a:p>
      </dgm:t>
    </dgm:pt>
    <dgm:pt modelId="{0287F2F4-327C-4312-BBC7-281DAFE374D0}">
      <dgm:prSet phldrT="[Texte]"/>
      <dgm:spPr/>
      <dgm:t>
        <a:bodyPr/>
        <a:lstStyle/>
        <a:p>
          <a:r>
            <a:rPr lang="fr-F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 avril 2016 : adoption par la Commission des affaires sociales de l’Assemblée</a:t>
          </a:r>
          <a:endParaRPr lang="fr-F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61367A-B1D0-44E5-BCA0-4582218DE509}" type="parTrans" cxnId="{A513D941-0B25-4A8B-9754-1666034DF480}">
      <dgm:prSet/>
      <dgm:spPr/>
      <dgm:t>
        <a:bodyPr/>
        <a:lstStyle/>
        <a:p>
          <a:endParaRPr lang="fr-FR"/>
        </a:p>
      </dgm:t>
    </dgm:pt>
    <dgm:pt modelId="{8E0A36F4-373D-4C30-ACA3-1B0ADD95E930}" type="sibTrans" cxnId="{A513D941-0B25-4A8B-9754-1666034DF480}">
      <dgm:prSet/>
      <dgm:spPr/>
      <dgm:t>
        <a:bodyPr/>
        <a:lstStyle/>
        <a:p>
          <a:endParaRPr lang="fr-FR"/>
        </a:p>
      </dgm:t>
    </dgm:pt>
    <dgm:pt modelId="{546466C8-EFC0-4539-BDDB-DB0ED07285C4}">
      <dgm:prSet phldrT="[Texte]"/>
      <dgm:spPr/>
      <dgm:t>
        <a:bodyPr/>
        <a:lstStyle/>
        <a:p>
          <a:r>
            <a:rPr lang="fr-F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r>
            <a:rPr lang="fr-FR" baseline="30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ème</a:t>
          </a:r>
          <a:r>
            <a:rPr lang="fr-F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modification</a:t>
          </a:r>
          <a:endParaRPr lang="fr-F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144BB3-A10E-4B01-8FC0-7CF33FB6AFAF}" type="parTrans" cxnId="{C94A9A37-3A8B-4373-84E0-4B958F047993}">
      <dgm:prSet/>
      <dgm:spPr/>
      <dgm:t>
        <a:bodyPr/>
        <a:lstStyle/>
        <a:p>
          <a:endParaRPr lang="fr-FR"/>
        </a:p>
      </dgm:t>
    </dgm:pt>
    <dgm:pt modelId="{0C830928-A232-4DD8-AED0-57D0C40035F7}" type="sibTrans" cxnId="{C94A9A37-3A8B-4373-84E0-4B958F047993}">
      <dgm:prSet/>
      <dgm:spPr/>
      <dgm:t>
        <a:bodyPr/>
        <a:lstStyle/>
        <a:p>
          <a:endParaRPr lang="fr-FR"/>
        </a:p>
      </dgm:t>
    </dgm:pt>
    <dgm:pt modelId="{638365EE-451D-4D8D-9350-BF3B58BCB432}">
      <dgm:prSet phldrT="[Texte]"/>
      <dgm:spPr/>
      <dgm:t>
        <a:bodyPr/>
        <a:lstStyle/>
        <a:p>
          <a:r>
            <a:rPr lang="fr-F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 mai 2016 : dépôt du Projet devant le Sénat </a:t>
          </a:r>
          <a:endParaRPr lang="fr-F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0A7AC7-71CE-4CDE-AABD-E12F9EFBA202}" type="parTrans" cxnId="{43F57EB3-83FB-4EAB-9264-8CF9E9654ED4}">
      <dgm:prSet/>
      <dgm:spPr/>
      <dgm:t>
        <a:bodyPr/>
        <a:lstStyle/>
        <a:p>
          <a:endParaRPr lang="fr-FR"/>
        </a:p>
      </dgm:t>
    </dgm:pt>
    <dgm:pt modelId="{99ECB8A7-D123-43E9-B39E-B680CB38205C}" type="sibTrans" cxnId="{43F57EB3-83FB-4EAB-9264-8CF9E9654ED4}">
      <dgm:prSet/>
      <dgm:spPr/>
      <dgm:t>
        <a:bodyPr/>
        <a:lstStyle/>
        <a:p>
          <a:endParaRPr lang="fr-FR"/>
        </a:p>
      </dgm:t>
    </dgm:pt>
    <dgm:pt modelId="{394E156B-1A3B-4EF6-984C-73601AD5DFBE}">
      <dgm:prSet phldrT="[Texte]"/>
      <dgm:spPr/>
      <dgm:t>
        <a:bodyPr/>
        <a:lstStyle/>
        <a:p>
          <a:r>
            <a:rPr lang="fr-F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fr-FR" baseline="30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er</a:t>
          </a:r>
          <a:r>
            <a:rPr lang="fr-F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juin 2016 : adoption du Projet par la Commission des affaires sociales du Sénat</a:t>
          </a:r>
          <a:endParaRPr lang="fr-F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C2F9BC-06E5-4675-B1D2-D6F45446ACA5}" type="parTrans" cxnId="{8388000D-53C0-4180-9840-FC65697615F5}">
      <dgm:prSet/>
      <dgm:spPr/>
      <dgm:t>
        <a:bodyPr/>
        <a:lstStyle/>
        <a:p>
          <a:endParaRPr lang="fr-FR"/>
        </a:p>
      </dgm:t>
    </dgm:pt>
    <dgm:pt modelId="{F24A36C7-1132-4C25-A479-D77C8F20A0C3}" type="sibTrans" cxnId="{8388000D-53C0-4180-9840-FC65697615F5}">
      <dgm:prSet/>
      <dgm:spPr/>
      <dgm:t>
        <a:bodyPr/>
        <a:lstStyle/>
        <a:p>
          <a:endParaRPr lang="fr-FR"/>
        </a:p>
      </dgm:t>
    </dgm:pt>
    <dgm:pt modelId="{02665C79-E472-49D5-8A0A-9CFB6EC3F195}">
      <dgm:prSet phldrT="[Texte]"/>
      <dgm:spPr/>
      <dgm:t>
        <a:bodyPr/>
        <a:lstStyle/>
        <a:p>
          <a:r>
            <a:rPr lang="fr-F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 mai 2016 : adoption du projet de loi et de 500 amendements après recours à l’article 49 alinéa 3 de la Constitution</a:t>
          </a:r>
          <a:endParaRPr lang="fr-F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34C7E4-3152-49DD-8E80-7DC4118AC920}" type="parTrans" cxnId="{468879B4-BC6D-4E13-8B23-8F83243067B6}">
      <dgm:prSet/>
      <dgm:spPr/>
      <dgm:t>
        <a:bodyPr/>
        <a:lstStyle/>
        <a:p>
          <a:endParaRPr lang="fr-FR"/>
        </a:p>
      </dgm:t>
    </dgm:pt>
    <dgm:pt modelId="{80001280-730C-45B3-99E7-E55FF9B94C4A}" type="sibTrans" cxnId="{468879B4-BC6D-4E13-8B23-8F83243067B6}">
      <dgm:prSet/>
      <dgm:spPr/>
      <dgm:t>
        <a:bodyPr/>
        <a:lstStyle/>
        <a:p>
          <a:endParaRPr lang="fr-FR"/>
        </a:p>
      </dgm:t>
    </dgm:pt>
    <dgm:pt modelId="{3A0805FB-2648-4FEB-86D4-C0906C837372}" type="pres">
      <dgm:prSet presAssocID="{CE578B6A-93A3-4CBB-B8D2-FB9033C9AA5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BE914D9-6379-4317-9194-42D95905901A}" type="pres">
      <dgm:prSet presAssocID="{22746FC7-0E63-49F2-ADCE-C0F394128F9B}" presName="composite" presStyleCnt="0"/>
      <dgm:spPr/>
    </dgm:pt>
    <dgm:pt modelId="{BD5AA74E-BA1B-4E1B-8DA7-174D6EED599C}" type="pres">
      <dgm:prSet presAssocID="{22746FC7-0E63-49F2-ADCE-C0F394128F9B}" presName="parentText" presStyleLbl="alignNode1" presStyleIdx="0" presStyleCnt="3" custLinFactNeighborY="-799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DE7A392-7634-442D-824F-0CAEE75B820D}" type="pres">
      <dgm:prSet presAssocID="{22746FC7-0E63-49F2-ADCE-C0F394128F9B}" presName="descendantText" presStyleLbl="alignAcc1" presStyleIdx="0" presStyleCnt="3" custLinFactNeighborY="97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47DEA50-4080-43BA-BC20-72CDFA092066}" type="pres">
      <dgm:prSet presAssocID="{5DA328AD-01DF-444F-82CB-E4413F45CB55}" presName="sp" presStyleCnt="0"/>
      <dgm:spPr/>
    </dgm:pt>
    <dgm:pt modelId="{B8358ED5-0504-43B2-A803-4610C8A7F1F4}" type="pres">
      <dgm:prSet presAssocID="{66CEB700-B94F-4CF2-80C9-8E834C991CD0}" presName="composite" presStyleCnt="0"/>
      <dgm:spPr/>
    </dgm:pt>
    <dgm:pt modelId="{9EE654B0-BB34-4ABD-9A82-865AC770F2E4}" type="pres">
      <dgm:prSet presAssocID="{66CEB700-B94F-4CF2-80C9-8E834C991CD0}" presName="parentText" presStyleLbl="alignNode1" presStyleIdx="1" presStyleCnt="3" custScaleX="104222" custScaleY="125122" custLinFactNeighborY="-1266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DF4306-5355-4389-975B-47C2DCEB7283}" type="pres">
      <dgm:prSet presAssocID="{66CEB700-B94F-4CF2-80C9-8E834C991CD0}" presName="descendantText" presStyleLbl="alignAcc1" presStyleIdx="1" presStyleCnt="3" custScaleY="155862" custLinFactNeighborX="703" custLinFactNeighborY="-1117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DFBDD2-E6EE-4DF8-B7F7-39E74862BA74}" type="pres">
      <dgm:prSet presAssocID="{CC01B657-FF80-42B4-8906-C5CF4156791A}" presName="sp" presStyleCnt="0"/>
      <dgm:spPr/>
    </dgm:pt>
    <dgm:pt modelId="{2397C9D7-01C7-4AA2-9B71-872925BD0DEC}" type="pres">
      <dgm:prSet presAssocID="{546466C8-EFC0-4539-BDDB-DB0ED07285C4}" presName="composite" presStyleCnt="0"/>
      <dgm:spPr/>
    </dgm:pt>
    <dgm:pt modelId="{A63B96F9-9343-4E69-B28E-FB9489751FDF}" type="pres">
      <dgm:prSet presAssocID="{546466C8-EFC0-4539-BDDB-DB0ED07285C4}" presName="parentText" presStyleLbl="alignNode1" presStyleIdx="2" presStyleCnt="3" custLinFactNeighborX="-949" custLinFactNeighborY="-1261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0C7176-837B-4870-BE3B-2FAD2363BE0F}" type="pres">
      <dgm:prSet presAssocID="{546466C8-EFC0-4539-BDDB-DB0ED07285C4}" presName="descendantText" presStyleLbl="alignAcc1" presStyleIdx="2" presStyleCnt="3" custLinFactNeighborX="12" custLinFactNeighborY="-173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0A292A4-41DE-450C-9193-20D6DB92ECAC}" type="presOf" srcId="{22746FC7-0E63-49F2-ADCE-C0F394128F9B}" destId="{BD5AA74E-BA1B-4E1B-8DA7-174D6EED599C}" srcOrd="0" destOrd="0" presId="urn:microsoft.com/office/officeart/2005/8/layout/chevron2"/>
    <dgm:cxn modelId="{1B795A2E-9E6C-4B68-A02C-DF1DCD618FEC}" type="presOf" srcId="{BD598777-2FAF-4747-ADEF-E6C46229A7A4}" destId="{ADE7A392-7634-442D-824F-0CAEE75B820D}" srcOrd="0" destOrd="1" presId="urn:microsoft.com/office/officeart/2005/8/layout/chevron2"/>
    <dgm:cxn modelId="{468879B4-BC6D-4E13-8B23-8F83243067B6}" srcId="{66CEB700-B94F-4CF2-80C9-8E834C991CD0}" destId="{02665C79-E472-49D5-8A0A-9CFB6EC3F195}" srcOrd="2" destOrd="0" parTransId="{BF34C7E4-3152-49DD-8E80-7DC4118AC920}" sibTransId="{80001280-730C-45B3-99E7-E55FF9B94C4A}"/>
    <dgm:cxn modelId="{782550D3-74A3-434A-BBCC-B6CC8F877226}" srcId="{22746FC7-0E63-49F2-ADCE-C0F394128F9B}" destId="{2DFF47F6-2FA6-4A6D-9C3A-1FF176D590E8}" srcOrd="0" destOrd="0" parTransId="{0FD60B2D-876C-416C-AF58-B3B1B3CE8233}" sibTransId="{939F2CB8-BDFB-48DA-AEB6-061CCE20098E}"/>
    <dgm:cxn modelId="{80A23D7D-F588-4AE2-AFF4-8268CAADA13E}" type="presOf" srcId="{546466C8-EFC0-4539-BDDB-DB0ED07285C4}" destId="{A63B96F9-9343-4E69-B28E-FB9489751FDF}" srcOrd="0" destOrd="0" presId="urn:microsoft.com/office/officeart/2005/8/layout/chevron2"/>
    <dgm:cxn modelId="{A6D55337-45AA-4FA5-939F-67CD1A7757E7}" srcId="{66CEB700-B94F-4CF2-80C9-8E834C991CD0}" destId="{5F0B1C18-5B28-40A0-92A5-370B8AF5165E}" srcOrd="0" destOrd="0" parTransId="{E1FF556B-B684-418B-95B6-C4CEE96158DF}" sibTransId="{2F559C59-3018-46D9-80FA-D3B756B4264F}"/>
    <dgm:cxn modelId="{A513D941-0B25-4A8B-9754-1666034DF480}" srcId="{66CEB700-B94F-4CF2-80C9-8E834C991CD0}" destId="{0287F2F4-327C-4312-BBC7-281DAFE374D0}" srcOrd="1" destOrd="0" parTransId="{9C61367A-B1D0-44E5-BCA0-4582218DE509}" sibTransId="{8E0A36F4-373D-4C30-ACA3-1B0ADD95E930}"/>
    <dgm:cxn modelId="{C7D30E98-C68A-4874-97D2-6D715765CE08}" srcId="{CE578B6A-93A3-4CBB-B8D2-FB9033C9AA52}" destId="{22746FC7-0E63-49F2-ADCE-C0F394128F9B}" srcOrd="0" destOrd="0" parTransId="{ECD66480-2D63-481B-BB79-2AD09CADEC69}" sibTransId="{5DA328AD-01DF-444F-82CB-E4413F45CB55}"/>
    <dgm:cxn modelId="{E738AE0F-7DC7-42E5-BFF3-8D083DF8CBBF}" type="presOf" srcId="{66CEB700-B94F-4CF2-80C9-8E834C991CD0}" destId="{9EE654B0-BB34-4ABD-9A82-865AC770F2E4}" srcOrd="0" destOrd="0" presId="urn:microsoft.com/office/officeart/2005/8/layout/chevron2"/>
    <dgm:cxn modelId="{8388000D-53C0-4180-9840-FC65697615F5}" srcId="{546466C8-EFC0-4539-BDDB-DB0ED07285C4}" destId="{394E156B-1A3B-4EF6-984C-73601AD5DFBE}" srcOrd="1" destOrd="0" parTransId="{0BC2F9BC-06E5-4675-B1D2-D6F45446ACA5}" sibTransId="{F24A36C7-1132-4C25-A479-D77C8F20A0C3}"/>
    <dgm:cxn modelId="{AC9AB115-F3F4-40EB-B2DF-B4FDD43B31C1}" type="presOf" srcId="{638365EE-451D-4D8D-9350-BF3B58BCB432}" destId="{630C7176-837B-4870-BE3B-2FAD2363BE0F}" srcOrd="0" destOrd="0" presId="urn:microsoft.com/office/officeart/2005/8/layout/chevron2"/>
    <dgm:cxn modelId="{C94A9A37-3A8B-4373-84E0-4B958F047993}" srcId="{CE578B6A-93A3-4CBB-B8D2-FB9033C9AA52}" destId="{546466C8-EFC0-4539-BDDB-DB0ED07285C4}" srcOrd="2" destOrd="0" parTransId="{93144BB3-A10E-4B01-8FC0-7CF33FB6AFAF}" sibTransId="{0C830928-A232-4DD8-AED0-57D0C40035F7}"/>
    <dgm:cxn modelId="{8CAEA507-F122-4493-8DFB-56E1AEEDD02E}" srcId="{22746FC7-0E63-49F2-ADCE-C0F394128F9B}" destId="{BD598777-2FAF-4747-ADEF-E6C46229A7A4}" srcOrd="1" destOrd="0" parTransId="{B4C73BD4-57AE-4577-AC92-1B6D6D2B8EDC}" sibTransId="{6D5854D2-EB84-4638-9888-CDC1FEC0CF21}"/>
    <dgm:cxn modelId="{43F57EB3-83FB-4EAB-9264-8CF9E9654ED4}" srcId="{546466C8-EFC0-4539-BDDB-DB0ED07285C4}" destId="{638365EE-451D-4D8D-9350-BF3B58BCB432}" srcOrd="0" destOrd="0" parTransId="{8A0A7AC7-71CE-4CDE-AABD-E12F9EFBA202}" sibTransId="{99ECB8A7-D123-43E9-B39E-B680CB38205C}"/>
    <dgm:cxn modelId="{0BD6279D-38CD-4F11-AB50-7E62253165DD}" type="presOf" srcId="{0287F2F4-327C-4312-BBC7-281DAFE374D0}" destId="{FADF4306-5355-4389-975B-47C2DCEB7283}" srcOrd="0" destOrd="1" presId="urn:microsoft.com/office/officeart/2005/8/layout/chevron2"/>
    <dgm:cxn modelId="{5BE3FEE9-7E07-4A51-83F4-5E1914F84126}" type="presOf" srcId="{394E156B-1A3B-4EF6-984C-73601AD5DFBE}" destId="{630C7176-837B-4870-BE3B-2FAD2363BE0F}" srcOrd="0" destOrd="1" presId="urn:microsoft.com/office/officeart/2005/8/layout/chevron2"/>
    <dgm:cxn modelId="{A6E6E907-8F4C-43B2-8F8E-77CCB3C96256}" type="presOf" srcId="{CE578B6A-93A3-4CBB-B8D2-FB9033C9AA52}" destId="{3A0805FB-2648-4FEB-86D4-C0906C837372}" srcOrd="0" destOrd="0" presId="urn:microsoft.com/office/officeart/2005/8/layout/chevron2"/>
    <dgm:cxn modelId="{6190839C-93C1-4F67-88D7-5EE16FBC5850}" type="presOf" srcId="{02665C79-E472-49D5-8A0A-9CFB6EC3F195}" destId="{FADF4306-5355-4389-975B-47C2DCEB7283}" srcOrd="0" destOrd="2" presId="urn:microsoft.com/office/officeart/2005/8/layout/chevron2"/>
    <dgm:cxn modelId="{C43D4074-211C-46DD-9718-70D4993FE678}" type="presOf" srcId="{5F0B1C18-5B28-40A0-92A5-370B8AF5165E}" destId="{FADF4306-5355-4389-975B-47C2DCEB7283}" srcOrd="0" destOrd="0" presId="urn:microsoft.com/office/officeart/2005/8/layout/chevron2"/>
    <dgm:cxn modelId="{73FDE264-12C3-4002-BC4B-6E7066228ED7}" srcId="{CE578B6A-93A3-4CBB-B8D2-FB9033C9AA52}" destId="{66CEB700-B94F-4CF2-80C9-8E834C991CD0}" srcOrd="1" destOrd="0" parTransId="{15D40C17-9256-43C0-905C-61BFD0D226F8}" sibTransId="{CC01B657-FF80-42B4-8906-C5CF4156791A}"/>
    <dgm:cxn modelId="{1E9B4E4C-67E0-448B-B774-B9F34422F28B}" type="presOf" srcId="{2DFF47F6-2FA6-4A6D-9C3A-1FF176D590E8}" destId="{ADE7A392-7634-442D-824F-0CAEE75B820D}" srcOrd="0" destOrd="0" presId="urn:microsoft.com/office/officeart/2005/8/layout/chevron2"/>
    <dgm:cxn modelId="{03A9CEE5-24C6-4408-B3D5-09D5B8E1DB9E}" type="presParOf" srcId="{3A0805FB-2648-4FEB-86D4-C0906C837372}" destId="{8BE914D9-6379-4317-9194-42D95905901A}" srcOrd="0" destOrd="0" presId="urn:microsoft.com/office/officeart/2005/8/layout/chevron2"/>
    <dgm:cxn modelId="{4A0F47C0-CD51-4151-ABC1-E951C8EC3A83}" type="presParOf" srcId="{8BE914D9-6379-4317-9194-42D95905901A}" destId="{BD5AA74E-BA1B-4E1B-8DA7-174D6EED599C}" srcOrd="0" destOrd="0" presId="urn:microsoft.com/office/officeart/2005/8/layout/chevron2"/>
    <dgm:cxn modelId="{114FD794-14DB-4675-BDC6-4390146F72F8}" type="presParOf" srcId="{8BE914D9-6379-4317-9194-42D95905901A}" destId="{ADE7A392-7634-442D-824F-0CAEE75B820D}" srcOrd="1" destOrd="0" presId="urn:microsoft.com/office/officeart/2005/8/layout/chevron2"/>
    <dgm:cxn modelId="{D18F2F10-BDBE-455E-A2F8-1639C9E290EC}" type="presParOf" srcId="{3A0805FB-2648-4FEB-86D4-C0906C837372}" destId="{147DEA50-4080-43BA-BC20-72CDFA092066}" srcOrd="1" destOrd="0" presId="urn:microsoft.com/office/officeart/2005/8/layout/chevron2"/>
    <dgm:cxn modelId="{8C406B10-3CE7-48F5-A801-656FDB3CEDB4}" type="presParOf" srcId="{3A0805FB-2648-4FEB-86D4-C0906C837372}" destId="{B8358ED5-0504-43B2-A803-4610C8A7F1F4}" srcOrd="2" destOrd="0" presId="urn:microsoft.com/office/officeart/2005/8/layout/chevron2"/>
    <dgm:cxn modelId="{E91C6939-75E2-493E-8B5E-D9F58254E465}" type="presParOf" srcId="{B8358ED5-0504-43B2-A803-4610C8A7F1F4}" destId="{9EE654B0-BB34-4ABD-9A82-865AC770F2E4}" srcOrd="0" destOrd="0" presId="urn:microsoft.com/office/officeart/2005/8/layout/chevron2"/>
    <dgm:cxn modelId="{FD5DE749-05A4-4D5D-88BA-36C73B658C68}" type="presParOf" srcId="{B8358ED5-0504-43B2-A803-4610C8A7F1F4}" destId="{FADF4306-5355-4389-975B-47C2DCEB7283}" srcOrd="1" destOrd="0" presId="urn:microsoft.com/office/officeart/2005/8/layout/chevron2"/>
    <dgm:cxn modelId="{3368AED7-B3DC-4AC4-B8E1-185D7BED28C8}" type="presParOf" srcId="{3A0805FB-2648-4FEB-86D4-C0906C837372}" destId="{0CDFBDD2-E6EE-4DF8-B7F7-39E74862BA74}" srcOrd="3" destOrd="0" presId="urn:microsoft.com/office/officeart/2005/8/layout/chevron2"/>
    <dgm:cxn modelId="{EC878F0D-7633-4450-A291-8022234B5790}" type="presParOf" srcId="{3A0805FB-2648-4FEB-86D4-C0906C837372}" destId="{2397C9D7-01C7-4AA2-9B71-872925BD0DEC}" srcOrd="4" destOrd="0" presId="urn:microsoft.com/office/officeart/2005/8/layout/chevron2"/>
    <dgm:cxn modelId="{369C27B0-F8BE-4313-BCDA-3C904551969C}" type="presParOf" srcId="{2397C9D7-01C7-4AA2-9B71-872925BD0DEC}" destId="{A63B96F9-9343-4E69-B28E-FB9489751FDF}" srcOrd="0" destOrd="0" presId="urn:microsoft.com/office/officeart/2005/8/layout/chevron2"/>
    <dgm:cxn modelId="{1EE3C694-54DF-44CA-ACE9-2246C806AFA7}" type="presParOf" srcId="{2397C9D7-01C7-4AA2-9B71-872925BD0DEC}" destId="{630C7176-837B-4870-BE3B-2FAD2363BE0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FCD0B4-B757-42C5-9C3A-6F64A193D4B7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23CF44D-ACF6-4253-BE6C-23D20DBA428F}">
      <dgm:prSet phldrT="[Texte]" custT="1"/>
      <dgm:spPr/>
      <dgm:t>
        <a:bodyPr/>
        <a:lstStyle/>
        <a:p>
          <a:r>
            <a:rPr lang="fr-FR" sz="2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Principe : les salariés sont employés par un commerçant indépendant qui détermine lui-même sa politique sociale découlant de son pouvoir de gestion </a:t>
          </a:r>
          <a:endParaRPr lang="fr-FR" sz="2800" dirty="0"/>
        </a:p>
      </dgm:t>
    </dgm:pt>
    <dgm:pt modelId="{C1CA4105-22B2-4A65-8F03-D1D745524E6D}" type="parTrans" cxnId="{3A5CE2D5-E3BD-48B2-BE7E-253B94FA51FA}">
      <dgm:prSet/>
      <dgm:spPr/>
      <dgm:t>
        <a:bodyPr/>
        <a:lstStyle/>
        <a:p>
          <a:endParaRPr lang="fr-FR"/>
        </a:p>
      </dgm:t>
    </dgm:pt>
    <dgm:pt modelId="{376624ED-0E9A-44C6-8801-7DACC1FC28FE}" type="sibTrans" cxnId="{3A5CE2D5-E3BD-48B2-BE7E-253B94FA51FA}">
      <dgm:prSet/>
      <dgm:spPr/>
      <dgm:t>
        <a:bodyPr/>
        <a:lstStyle/>
        <a:p>
          <a:endParaRPr lang="fr-FR"/>
        </a:p>
      </dgm:t>
    </dgm:pt>
    <dgm:pt modelId="{86AF84E4-9CC9-4101-A64B-FB464F9C1AC4}">
      <dgm:prSet phldrT="[Texte]" custT="1"/>
      <dgm:spPr/>
      <dgm:t>
        <a:bodyPr/>
        <a:lstStyle/>
        <a:p>
          <a:r>
            <a:rPr lang="fr-FR" sz="2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Mise en place d’une instance de dialogue commune aux salariés de toutes les entreprises composant le réseau </a:t>
          </a:r>
          <a:endParaRPr lang="fr-FR" sz="2800" dirty="0"/>
        </a:p>
      </dgm:t>
    </dgm:pt>
    <dgm:pt modelId="{46EA95CA-DBE6-4CCB-9B8C-D1A329368BDE}" type="parTrans" cxnId="{1C928C4C-1FE1-4BFC-9E1F-5B6F1D818553}">
      <dgm:prSet/>
      <dgm:spPr/>
      <dgm:t>
        <a:bodyPr/>
        <a:lstStyle/>
        <a:p>
          <a:endParaRPr lang="fr-FR"/>
        </a:p>
      </dgm:t>
    </dgm:pt>
    <dgm:pt modelId="{DCB41C47-52E0-4004-9C14-69A507E08D45}" type="sibTrans" cxnId="{1C928C4C-1FE1-4BFC-9E1F-5B6F1D818553}">
      <dgm:prSet/>
      <dgm:spPr/>
      <dgm:t>
        <a:bodyPr/>
        <a:lstStyle/>
        <a:p>
          <a:endParaRPr lang="fr-FR"/>
        </a:p>
      </dgm:t>
    </dgm:pt>
    <dgm:pt modelId="{4AB72453-C7A0-4579-887B-CFDDDAC98F67}">
      <dgm:prSet phldrT="[Texte]"/>
      <dgm:spPr/>
      <dgm:t>
        <a:bodyPr/>
        <a:lstStyle/>
        <a:p>
          <a:r>
            <a:rPr lang="fr-FR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Conséquence : Transfère en partie les pouvoirs de gérance sociale au niveau du réseau de franchise – quid du statut d’employeur du franchisé + immixtion forcée du franchiseur dans la gestion des points de vente</a:t>
          </a:r>
          <a:endParaRPr lang="fr-FR" dirty="0"/>
        </a:p>
      </dgm:t>
    </dgm:pt>
    <dgm:pt modelId="{6E98DE91-03A1-45ED-BB31-73F951494F08}" type="parTrans" cxnId="{8A00ACBB-9ED9-4741-8DC3-B3CC0C119B68}">
      <dgm:prSet/>
      <dgm:spPr/>
      <dgm:t>
        <a:bodyPr/>
        <a:lstStyle/>
        <a:p>
          <a:endParaRPr lang="fr-FR"/>
        </a:p>
      </dgm:t>
    </dgm:pt>
    <dgm:pt modelId="{0519B19A-67CB-40DC-97ED-1C81A25711DB}" type="sibTrans" cxnId="{8A00ACBB-9ED9-4741-8DC3-B3CC0C119B68}">
      <dgm:prSet/>
      <dgm:spPr/>
      <dgm:t>
        <a:bodyPr/>
        <a:lstStyle/>
        <a:p>
          <a:endParaRPr lang="fr-FR"/>
        </a:p>
      </dgm:t>
    </dgm:pt>
    <dgm:pt modelId="{67A11193-1EB3-4EC8-A038-AD3507828188}" type="pres">
      <dgm:prSet presAssocID="{69FCD0B4-B757-42C5-9C3A-6F64A193D4B7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A90E7ABC-4717-4C5D-9407-E01413859334}" type="pres">
      <dgm:prSet presAssocID="{623CF44D-ACF6-4253-BE6C-23D20DBA428F}" presName="Accent1" presStyleCnt="0"/>
      <dgm:spPr/>
    </dgm:pt>
    <dgm:pt modelId="{77AA9369-CCBE-441A-87EF-3128FC20F32E}" type="pres">
      <dgm:prSet presAssocID="{623CF44D-ACF6-4253-BE6C-23D20DBA428F}" presName="Accent" presStyleLbl="node1" presStyleIdx="0" presStyleCnt="3" custLinFactNeighborX="-13726" custLinFactNeighborY="-2648"/>
      <dgm:spPr>
        <a:solidFill>
          <a:srgbClr val="932D2D"/>
        </a:solidFill>
      </dgm:spPr>
    </dgm:pt>
    <dgm:pt modelId="{FEED5D58-387E-4DFF-9BC3-D3E7797AF1E7}" type="pres">
      <dgm:prSet presAssocID="{623CF44D-ACF6-4253-BE6C-23D20DBA428F}" presName="Parent1" presStyleLbl="revTx" presStyleIdx="0" presStyleCnt="3" custScaleX="366999" custScaleY="363964" custLinFactX="100000" custLinFactNeighborX="165987" custLinFactNeighborY="-376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E721FB2-3580-47EA-BAE2-1506C57D4F4F}" type="pres">
      <dgm:prSet presAssocID="{86AF84E4-9CC9-4101-A64B-FB464F9C1AC4}" presName="Accent2" presStyleCnt="0"/>
      <dgm:spPr/>
    </dgm:pt>
    <dgm:pt modelId="{56777373-DCBA-4A6B-B831-DB7B36795EBA}" type="pres">
      <dgm:prSet presAssocID="{86AF84E4-9CC9-4101-A64B-FB464F9C1AC4}" presName="Accent" presStyleLbl="node1" presStyleIdx="1" presStyleCnt="3" custLinFactNeighborX="-14520" custLinFactNeighborY="-427"/>
      <dgm:spPr>
        <a:solidFill>
          <a:schemeClr val="bg1">
            <a:lumMod val="50000"/>
          </a:schemeClr>
        </a:solidFill>
      </dgm:spPr>
    </dgm:pt>
    <dgm:pt modelId="{DE5AC58A-60E2-43EA-BDF9-3632386A2660}" type="pres">
      <dgm:prSet presAssocID="{86AF84E4-9CC9-4101-A64B-FB464F9C1AC4}" presName="Parent2" presStyleLbl="revTx" presStyleIdx="1" presStyleCnt="3" custScaleX="315731" custScaleY="276525" custLinFactX="-100000" custLinFactNeighborX="-139919" custLinFactNeighborY="-1844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BC145B-1E79-41D2-9CC4-32D1E59AE87C}" type="pres">
      <dgm:prSet presAssocID="{4AB72453-C7A0-4579-887B-CFDDDAC98F67}" presName="Accent3" presStyleCnt="0"/>
      <dgm:spPr/>
    </dgm:pt>
    <dgm:pt modelId="{165384F8-13FC-4BBF-99E4-CF2801234B86}" type="pres">
      <dgm:prSet presAssocID="{4AB72453-C7A0-4579-887B-CFDDDAC98F67}" presName="Accent" presStyleLbl="node1" presStyleIdx="2" presStyleCnt="3" custLinFactNeighborX="-17397" custLinFactNeighborY="-321"/>
      <dgm:spPr>
        <a:solidFill>
          <a:srgbClr val="932D2D"/>
        </a:solidFill>
      </dgm:spPr>
    </dgm:pt>
    <dgm:pt modelId="{CA846EA1-CAA9-4598-A07A-3DCD04262F02}" type="pres">
      <dgm:prSet presAssocID="{4AB72453-C7A0-4579-887B-CFDDDAC98F67}" presName="Parent3" presStyleLbl="revTx" presStyleIdx="2" presStyleCnt="3" custScaleX="371475" custScaleY="324718" custLinFactX="100000" custLinFactNeighborX="132533" custLinFactNeighborY="-642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11025C1-782B-4695-AED0-DE074DF79D50}" type="presOf" srcId="{623CF44D-ACF6-4253-BE6C-23D20DBA428F}" destId="{FEED5D58-387E-4DFF-9BC3-D3E7797AF1E7}" srcOrd="0" destOrd="0" presId="urn:microsoft.com/office/officeart/2009/layout/CircleArrowProcess"/>
    <dgm:cxn modelId="{EA133BBB-2C26-40DE-9416-B158D6523E2E}" type="presOf" srcId="{69FCD0B4-B757-42C5-9C3A-6F64A193D4B7}" destId="{67A11193-1EB3-4EC8-A038-AD3507828188}" srcOrd="0" destOrd="0" presId="urn:microsoft.com/office/officeart/2009/layout/CircleArrowProcess"/>
    <dgm:cxn modelId="{C5624B6B-6314-41D1-A8F6-E4C2D86E7398}" type="presOf" srcId="{4AB72453-C7A0-4579-887B-CFDDDAC98F67}" destId="{CA846EA1-CAA9-4598-A07A-3DCD04262F02}" srcOrd="0" destOrd="0" presId="urn:microsoft.com/office/officeart/2009/layout/CircleArrowProcess"/>
    <dgm:cxn modelId="{A33D19E6-DC35-4909-B9BD-A6057C18E365}" type="presOf" srcId="{86AF84E4-9CC9-4101-A64B-FB464F9C1AC4}" destId="{DE5AC58A-60E2-43EA-BDF9-3632386A2660}" srcOrd="0" destOrd="0" presId="urn:microsoft.com/office/officeart/2009/layout/CircleArrowProcess"/>
    <dgm:cxn modelId="{1C928C4C-1FE1-4BFC-9E1F-5B6F1D818553}" srcId="{69FCD0B4-B757-42C5-9C3A-6F64A193D4B7}" destId="{86AF84E4-9CC9-4101-A64B-FB464F9C1AC4}" srcOrd="1" destOrd="0" parTransId="{46EA95CA-DBE6-4CCB-9B8C-D1A329368BDE}" sibTransId="{DCB41C47-52E0-4004-9C14-69A507E08D45}"/>
    <dgm:cxn modelId="{3A5CE2D5-E3BD-48B2-BE7E-253B94FA51FA}" srcId="{69FCD0B4-B757-42C5-9C3A-6F64A193D4B7}" destId="{623CF44D-ACF6-4253-BE6C-23D20DBA428F}" srcOrd="0" destOrd="0" parTransId="{C1CA4105-22B2-4A65-8F03-D1D745524E6D}" sibTransId="{376624ED-0E9A-44C6-8801-7DACC1FC28FE}"/>
    <dgm:cxn modelId="{8A00ACBB-9ED9-4741-8DC3-B3CC0C119B68}" srcId="{69FCD0B4-B757-42C5-9C3A-6F64A193D4B7}" destId="{4AB72453-C7A0-4579-887B-CFDDDAC98F67}" srcOrd="2" destOrd="0" parTransId="{6E98DE91-03A1-45ED-BB31-73F951494F08}" sibTransId="{0519B19A-67CB-40DC-97ED-1C81A25711DB}"/>
    <dgm:cxn modelId="{3D79A7C7-98E1-4063-A0AE-93C59D7017AB}" type="presParOf" srcId="{67A11193-1EB3-4EC8-A038-AD3507828188}" destId="{A90E7ABC-4717-4C5D-9407-E01413859334}" srcOrd="0" destOrd="0" presId="urn:microsoft.com/office/officeart/2009/layout/CircleArrowProcess"/>
    <dgm:cxn modelId="{B3C13B3D-28A7-48C7-810E-C9401A30A19F}" type="presParOf" srcId="{A90E7ABC-4717-4C5D-9407-E01413859334}" destId="{77AA9369-CCBE-441A-87EF-3128FC20F32E}" srcOrd="0" destOrd="0" presId="urn:microsoft.com/office/officeart/2009/layout/CircleArrowProcess"/>
    <dgm:cxn modelId="{C3088F98-F2DA-4920-87FC-D447E0D2A0FA}" type="presParOf" srcId="{67A11193-1EB3-4EC8-A038-AD3507828188}" destId="{FEED5D58-387E-4DFF-9BC3-D3E7797AF1E7}" srcOrd="1" destOrd="0" presId="urn:microsoft.com/office/officeart/2009/layout/CircleArrowProcess"/>
    <dgm:cxn modelId="{BCFB8342-587C-4A6D-9180-29A284C8198B}" type="presParOf" srcId="{67A11193-1EB3-4EC8-A038-AD3507828188}" destId="{EE721FB2-3580-47EA-BAE2-1506C57D4F4F}" srcOrd="2" destOrd="0" presId="urn:microsoft.com/office/officeart/2009/layout/CircleArrowProcess"/>
    <dgm:cxn modelId="{5BD3BA1F-409E-4656-9F2E-3381A19BD82C}" type="presParOf" srcId="{EE721FB2-3580-47EA-BAE2-1506C57D4F4F}" destId="{56777373-DCBA-4A6B-B831-DB7B36795EBA}" srcOrd="0" destOrd="0" presId="urn:microsoft.com/office/officeart/2009/layout/CircleArrowProcess"/>
    <dgm:cxn modelId="{D6F9343C-375A-4AFF-87E3-222B1EBCBF0F}" type="presParOf" srcId="{67A11193-1EB3-4EC8-A038-AD3507828188}" destId="{DE5AC58A-60E2-43EA-BDF9-3632386A2660}" srcOrd="3" destOrd="0" presId="urn:microsoft.com/office/officeart/2009/layout/CircleArrowProcess"/>
    <dgm:cxn modelId="{B8C3B5B6-860C-44A1-8B93-8F3EBD489F3B}" type="presParOf" srcId="{67A11193-1EB3-4EC8-A038-AD3507828188}" destId="{88BC145B-1E79-41D2-9CC4-32D1E59AE87C}" srcOrd="4" destOrd="0" presId="urn:microsoft.com/office/officeart/2009/layout/CircleArrowProcess"/>
    <dgm:cxn modelId="{CA441409-54DE-4BD0-B12B-FEE323317ED0}" type="presParOf" srcId="{88BC145B-1E79-41D2-9CC4-32D1E59AE87C}" destId="{165384F8-13FC-4BBF-99E4-CF2801234B86}" srcOrd="0" destOrd="0" presId="urn:microsoft.com/office/officeart/2009/layout/CircleArrowProcess"/>
    <dgm:cxn modelId="{82A974C2-EAB6-4406-84DC-3D0CA4FCD141}" type="presParOf" srcId="{67A11193-1EB3-4EC8-A038-AD3507828188}" destId="{CA846EA1-CAA9-4598-A07A-3DCD04262F02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57C0-DC1D-4F9E-9CE3-F3C65D84210E}" type="datetimeFigureOut">
              <a:rPr lang="fr-FR" smtClean="0"/>
              <a:t>14/06/2016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3B25-5A91-409A-AE49-FED88B5339E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1064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57C0-DC1D-4F9E-9CE3-F3C65D84210E}" type="datetimeFigureOut">
              <a:rPr lang="fr-FR" smtClean="0"/>
              <a:t>14/06/2016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3B25-5A91-409A-AE49-FED88B5339E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2574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57C0-DC1D-4F9E-9CE3-F3C65D84210E}" type="datetimeFigureOut">
              <a:rPr lang="fr-FR" smtClean="0"/>
              <a:t>14/06/2016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3B25-5A91-409A-AE49-FED88B5339E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1672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57C0-DC1D-4F9E-9CE3-F3C65D84210E}" type="datetimeFigureOut">
              <a:rPr lang="fr-FR" smtClean="0"/>
              <a:t>14/06/2016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3B25-5A91-409A-AE49-FED88B5339E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4042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57C0-DC1D-4F9E-9CE3-F3C65D84210E}" type="datetimeFigureOut">
              <a:rPr lang="fr-FR" smtClean="0"/>
              <a:t>14/06/2016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3B25-5A91-409A-AE49-FED88B5339E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7532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57C0-DC1D-4F9E-9CE3-F3C65D84210E}" type="datetimeFigureOut">
              <a:rPr lang="fr-FR" smtClean="0"/>
              <a:t>14/06/2016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3B25-5A91-409A-AE49-FED88B5339E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3160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57C0-DC1D-4F9E-9CE3-F3C65D84210E}" type="datetimeFigureOut">
              <a:rPr lang="fr-FR" smtClean="0"/>
              <a:t>14/06/2016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3B25-5A91-409A-AE49-FED88B5339E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5663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57C0-DC1D-4F9E-9CE3-F3C65D84210E}" type="datetimeFigureOut">
              <a:rPr lang="fr-FR" smtClean="0"/>
              <a:t>14/06/2016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3B25-5A91-409A-AE49-FED88B5339E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1528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57C0-DC1D-4F9E-9CE3-F3C65D84210E}" type="datetimeFigureOut">
              <a:rPr lang="fr-FR" smtClean="0"/>
              <a:t>14/06/2016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3B25-5A91-409A-AE49-FED88B5339E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0482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57C0-DC1D-4F9E-9CE3-F3C65D84210E}" type="datetimeFigureOut">
              <a:rPr lang="fr-FR" smtClean="0"/>
              <a:t>14/06/2016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3B25-5A91-409A-AE49-FED88B5339E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3316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257C0-DC1D-4F9E-9CE3-F3C65D84210E}" type="datetimeFigureOut">
              <a:rPr lang="fr-FR" smtClean="0"/>
              <a:t>14/06/2016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3B25-5A91-409A-AE49-FED88B5339E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4112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257C0-DC1D-4F9E-9CE3-F3C65D84210E}" type="datetimeFigureOut">
              <a:rPr lang="fr-FR" smtClean="0"/>
              <a:t>14/06/2016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53B25-5A91-409A-AE49-FED88B5339E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8845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ttp://hdcutepics.com/wp-content/uploads/2014/09/pretty-eiffel-tower-wallpape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881"/>
          <a:stretch/>
        </p:blipFill>
        <p:spPr bwMode="auto">
          <a:xfrm>
            <a:off x="0" y="634780"/>
            <a:ext cx="12192000" cy="6223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680905" y="1341301"/>
            <a:ext cx="5066445" cy="3972977"/>
          </a:xfrm>
        </p:spPr>
        <p:txBody>
          <a:bodyPr>
            <a:noAutofit/>
          </a:bodyPr>
          <a:lstStyle/>
          <a:p>
            <a:r>
              <a:rPr lang="fr-FR" sz="4400" b="1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  <a:cs typeface="Times New Roman" panose="02020603050405020304" pitchFamily="18" charset="0"/>
              </a:rPr>
              <a:t>Loi Travail – loi El Khomri : </a:t>
            </a:r>
            <a:r>
              <a:rPr lang="fr-FR" sz="3200" b="1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  <a:cs typeface="Times New Roman" panose="02020603050405020304" pitchFamily="18" charset="0"/>
              </a:rPr>
              <a:t/>
            </a:r>
            <a:br>
              <a:rPr lang="fr-FR" sz="3200" b="1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  <a:cs typeface="Times New Roman" panose="02020603050405020304" pitchFamily="18" charset="0"/>
              </a:rPr>
            </a:br>
            <a:r>
              <a:rPr lang="fr-FR" sz="3600" b="1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  <a:cs typeface="Times New Roman" panose="02020603050405020304" pitchFamily="18" charset="0"/>
              </a:rPr>
              <a:t>Le Comité d’entreprise des réseaux de franchise</a:t>
            </a:r>
            <a:br>
              <a:rPr lang="fr-FR" sz="3600" b="1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  <a:cs typeface="Times New Roman" panose="02020603050405020304" pitchFamily="18" charset="0"/>
              </a:rPr>
            </a:br>
            <a:r>
              <a:rPr lang="fr-FR" sz="3600" b="1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  <a:cs typeface="Times New Roman" panose="02020603050405020304" pitchFamily="18" charset="0"/>
              </a:rPr>
              <a:t/>
            </a:r>
            <a:br>
              <a:rPr lang="fr-FR" sz="3600" b="1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  <a:cs typeface="Times New Roman" panose="02020603050405020304" pitchFamily="18" charset="0"/>
              </a:rPr>
            </a:br>
            <a:r>
              <a:rPr lang="fr-FR" sz="3200" b="1" spc="-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  <a:cs typeface="Times New Roman" panose="02020603050405020304" pitchFamily="18" charset="0"/>
              </a:rPr>
              <a:t>Joseph VOGEL</a:t>
            </a:r>
            <a:r>
              <a:rPr lang="fr-FR" sz="40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40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4400" b="1" spc="-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0" y="0"/>
              <a:chExt cx="12192000" cy="1248566"/>
            </a:xfrm>
          </p:grpSpPr>
          <p:grpSp>
            <p:nvGrpSpPr>
              <p:cNvPr id="7" name="Groupe 6"/>
              <p:cNvGrpSpPr/>
              <p:nvPr/>
            </p:nvGrpSpPr>
            <p:grpSpPr>
              <a:xfrm>
                <a:off x="0" y="0"/>
                <a:ext cx="12192000" cy="1248566"/>
                <a:chOff x="2688609" y="0"/>
                <a:chExt cx="9503391" cy="857250"/>
              </a:xfrm>
            </p:grpSpPr>
            <p:pic>
              <p:nvPicPr>
                <p:cNvPr id="9" name="Image 8"/>
                <p:cNvPicPr>
                  <a:picLocks noChangeAspect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4049"/>
                <a:stretch/>
              </p:blipFill>
              <p:spPr>
                <a:xfrm>
                  <a:off x="2688609" y="0"/>
                  <a:ext cx="5207616" cy="857250"/>
                </a:xfrm>
                <a:prstGeom prst="rect">
                  <a:avLst/>
                </a:prstGeom>
              </p:spPr>
            </p:pic>
            <p:pic>
              <p:nvPicPr>
                <p:cNvPr id="10" name="Image 9"/>
                <p:cNvPicPr>
                  <a:picLocks noChangeAspect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2437"/>
                <a:stretch/>
              </p:blipFill>
              <p:spPr>
                <a:xfrm>
                  <a:off x="6898341" y="0"/>
                  <a:ext cx="5293659" cy="857250"/>
                </a:xfrm>
                <a:prstGeom prst="rect">
                  <a:avLst/>
                </a:prstGeom>
              </p:spPr>
            </p:pic>
          </p:grpSp>
          <p:pic>
            <p:nvPicPr>
              <p:cNvPr id="8" name="Image 7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13242"/>
                <a:ext cx="3118524" cy="1071548"/>
              </a:xfrm>
              <a:prstGeom prst="rect">
                <a:avLst/>
              </a:prstGeom>
            </p:spPr>
          </p:pic>
        </p:grpSp>
        <p:sp>
          <p:nvSpPr>
            <p:cNvPr id="6" name="ZoneTexte 5"/>
            <p:cNvSpPr txBox="1"/>
            <p:nvPr/>
          </p:nvSpPr>
          <p:spPr>
            <a:xfrm>
              <a:off x="9996985" y="255995"/>
              <a:ext cx="193115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>
                  <a:solidFill>
                    <a:schemeClr val="bg1">
                      <a:lumMod val="9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30, avenue d’Iéna</a:t>
              </a:r>
            </a:p>
            <a:p>
              <a:r>
                <a:rPr lang="fr-FR" sz="1400" dirty="0" smtClean="0">
                  <a:solidFill>
                    <a:schemeClr val="bg1">
                      <a:lumMod val="9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75116 Paris, France</a:t>
              </a:r>
            </a:p>
            <a:p>
              <a:r>
                <a:rPr lang="fr-FR" sz="1400" dirty="0" smtClean="0">
                  <a:solidFill>
                    <a:schemeClr val="bg1">
                      <a:lumMod val="9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Tél. 33 (0)1 53 67 76 20</a:t>
              </a:r>
            </a:p>
            <a:p>
              <a:r>
                <a:rPr lang="fr-FR" sz="1400" b="1" dirty="0" smtClean="0">
                  <a:solidFill>
                    <a:schemeClr val="bg1">
                      <a:lumMod val="9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www.vogel-vogel.com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0595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space réservé du contenu 18"/>
          <p:cNvSpPr>
            <a:spLocks noGrp="1"/>
          </p:cNvSpPr>
          <p:nvPr>
            <p:ph idx="1"/>
          </p:nvPr>
        </p:nvSpPr>
        <p:spPr>
          <a:xfrm>
            <a:off x="357809" y="1494065"/>
            <a:ext cx="11543735" cy="52478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1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Quelques chiffres sur la Franchise</a:t>
            </a:r>
          </a:p>
          <a:p>
            <a:pPr>
              <a:spcBef>
                <a:spcPts val="5400"/>
              </a:spcBef>
            </a:pP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350 000 salariés </a:t>
            </a:r>
          </a:p>
          <a:p>
            <a:pPr>
              <a:spcBef>
                <a:spcPts val="5400"/>
              </a:spcBef>
            </a:pP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70 000 entreprises dont une majorité sont des </a:t>
            </a: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TPE/PME </a:t>
            </a: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 ne disposent d’aucune instance de représentation</a:t>
            </a:r>
          </a:p>
          <a:p>
            <a:pPr>
              <a:spcBef>
                <a:spcPts val="5400"/>
              </a:spcBef>
            </a:pP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 Milliard € de chiffre d’affaires</a:t>
            </a:r>
            <a:endParaRPr lang="fr-FR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07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space réservé du contenu 18"/>
          <p:cNvSpPr>
            <a:spLocks noGrp="1"/>
          </p:cNvSpPr>
          <p:nvPr>
            <p:ph idx="1"/>
          </p:nvPr>
        </p:nvSpPr>
        <p:spPr>
          <a:xfrm>
            <a:off x="357809" y="1494065"/>
            <a:ext cx="11543735" cy="52478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1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Réaction des professionnels</a:t>
            </a:r>
          </a:p>
          <a:p>
            <a:pPr>
              <a:spcBef>
                <a:spcPts val="3600"/>
              </a:spcBef>
            </a:pP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Fédération Française de la Franchise : « aucun fondement tant sur le plan économique que juridique » ; «  un contresens économique et juridique »</a:t>
            </a:r>
          </a:p>
          <a:p>
            <a:pPr>
              <a:spcBef>
                <a:spcPts val="3600"/>
              </a:spcBef>
            </a:pP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Fédération du commerce associé : « une remise en cause du modèle économique des réseaux indépendants » </a:t>
            </a:r>
            <a:endParaRPr lang="fr-FR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45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space réservé du contenu 18"/>
          <p:cNvSpPr>
            <a:spLocks noGrp="1"/>
          </p:cNvSpPr>
          <p:nvPr>
            <p:ph idx="1"/>
          </p:nvPr>
        </p:nvSpPr>
        <p:spPr>
          <a:xfrm>
            <a:off x="357809" y="1494065"/>
            <a:ext cx="11543735" cy="5247861"/>
          </a:xfrm>
        </p:spPr>
        <p:txBody>
          <a:bodyPr>
            <a:normAutofit/>
          </a:bodyPr>
          <a:lstStyle/>
          <a:p>
            <a:pPr marL="857250" indent="-857250">
              <a:spcBef>
                <a:spcPts val="1800"/>
              </a:spcBef>
              <a:buAutoNum type="romanUcPeriod"/>
            </a:pP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L’application de l’article L29A aux réseaux de franchise</a:t>
            </a:r>
          </a:p>
          <a:p>
            <a:pPr marL="971550" lvl="1" indent="-514350">
              <a:spcBef>
                <a:spcPts val="1800"/>
              </a:spcBef>
              <a:buAutoNum type="alphaUcPeriod"/>
            </a:pP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champ d’application inapproprié : la franchise </a:t>
            </a:r>
          </a:p>
          <a:p>
            <a:pPr marL="1428750" lvl="2" indent="-514350">
              <a:spcBef>
                <a:spcPts val="1800"/>
              </a:spcBef>
              <a:buAutoNum type="arabicPeriod"/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remise en cause de la nature juridique de la franchise </a:t>
            </a:r>
          </a:p>
          <a:p>
            <a:pPr marL="1428750" lvl="2" indent="-514350">
              <a:spcBef>
                <a:spcPts val="1800"/>
              </a:spcBef>
              <a:buAutoNum type="arabicPeriod"/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stigmatisation de la franchise </a:t>
            </a:r>
          </a:p>
          <a:p>
            <a:pPr marL="971550" lvl="1" indent="-514350">
              <a:spcBef>
                <a:spcPts val="1800"/>
              </a:spcBef>
              <a:buAutoNum type="alphaUcPeriod"/>
            </a:pP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 procédure de mise en place critiquable </a:t>
            </a:r>
          </a:p>
          <a:p>
            <a:pPr marL="1428750" lvl="2" indent="-514350">
              <a:spcBef>
                <a:spcPts val="1800"/>
              </a:spcBef>
              <a:buAutoNum type="arabicPeriod"/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dispositif en apparence facultatif</a:t>
            </a:r>
          </a:p>
          <a:p>
            <a:pPr marL="1428750" lvl="2" indent="-514350">
              <a:spcBef>
                <a:spcPts val="1800"/>
              </a:spcBef>
              <a:buAutoNum type="arabicPeriod"/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négociation préparatoire</a:t>
            </a:r>
          </a:p>
          <a:p>
            <a:pPr marL="1428750" lvl="2" indent="-514350">
              <a:spcBef>
                <a:spcPts val="1800"/>
              </a:spcBef>
              <a:buAutoNum type="arabicPeriod"/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 composition déséquilibrée</a:t>
            </a:r>
            <a:endParaRPr lang="fr-FR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17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space réservé du contenu 18"/>
          <p:cNvSpPr>
            <a:spLocks noGrp="1"/>
          </p:cNvSpPr>
          <p:nvPr>
            <p:ph idx="1"/>
          </p:nvPr>
        </p:nvSpPr>
        <p:spPr>
          <a:xfrm>
            <a:off x="357809" y="1494065"/>
            <a:ext cx="11543735" cy="5247861"/>
          </a:xfrm>
        </p:spPr>
        <p:txBody>
          <a:bodyPr>
            <a:normAutofit/>
          </a:bodyPr>
          <a:lstStyle/>
          <a:p>
            <a:pPr marL="742950" indent="-742950">
              <a:buAutoNum type="alphaUcPeriod"/>
            </a:pP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champ d’application inapproprié : la franchise </a:t>
            </a:r>
          </a:p>
          <a:p>
            <a:pPr marL="971550" lvl="1" indent="-514350">
              <a:buAutoNum type="arabicPeriod"/>
            </a:pP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remise en cause de la nature juridique de la franchise</a:t>
            </a:r>
          </a:p>
          <a:p>
            <a:pPr marL="1428750" lvl="2" indent="-514350">
              <a:buAutoNum type="alphaLcPeriod"/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Qualification juridique du contrat de franchise </a:t>
            </a:r>
          </a:p>
          <a:p>
            <a:pPr marL="1428750" lvl="2" indent="-514350">
              <a:buAutoNum type="alphaLcPeriod"/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remise en cause du principe d’indépendance </a:t>
            </a:r>
          </a:p>
          <a:p>
            <a:pPr marL="1428750" lvl="2" indent="-514350">
              <a:buAutoNum type="alphaLcPeriod"/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risque de requalification du contrat de franchise </a:t>
            </a:r>
          </a:p>
          <a:p>
            <a:pPr marL="971550" lvl="1" indent="-514350">
              <a:buAutoNum type="arabicPeriod"/>
            </a:pP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stigmatisation de la franchise </a:t>
            </a:r>
          </a:p>
          <a:p>
            <a:pPr marL="1428750" lvl="2" indent="-514350">
              <a:buAutoNum type="alphaLcPeriod"/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L’exclusion des autres contrats de distribution </a:t>
            </a:r>
          </a:p>
          <a:p>
            <a:pPr marL="1428750" lvl="2" indent="-514350">
              <a:buAutoNum type="alphaLcPeriod"/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discrimination des salariés d’entreprises non-franchisées</a:t>
            </a:r>
            <a:endParaRPr lang="fr-FR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99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space réservé du contenu 18"/>
          <p:cNvSpPr>
            <a:spLocks noGrp="1"/>
          </p:cNvSpPr>
          <p:nvPr>
            <p:ph idx="1"/>
          </p:nvPr>
        </p:nvSpPr>
        <p:spPr>
          <a:xfrm>
            <a:off x="357809" y="1494065"/>
            <a:ext cx="11543735" cy="5247861"/>
          </a:xfrm>
        </p:spPr>
        <p:txBody>
          <a:bodyPr>
            <a:normAutofit lnSpcReduction="10000"/>
          </a:bodyPr>
          <a:lstStyle/>
          <a:p>
            <a:pPr marL="742950" indent="-742950">
              <a:buAutoNum type="arabicPeriod"/>
            </a:pP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remise en cause de la nature juridique de la franchise</a:t>
            </a:r>
          </a:p>
          <a:p>
            <a:pPr marL="971550" lvl="1" indent="-514350">
              <a:buAutoNum type="alphaLcPeriod"/>
            </a:pP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Qualification juridique du contrat de franchise</a:t>
            </a:r>
          </a:p>
          <a:p>
            <a:pPr lvl="1" algn="just">
              <a:spcBef>
                <a:spcPts val="2400"/>
              </a:spcBef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transmission par le franchiseur d’un savoir-faire distinctif et substantiel auquel s’ajoute la concession de l’enseigne, de ses marques, des éléments de propriété industrielle et intellectuelle ainsi qu’un devoir d’assistance technique et commerciale ; en contrepartie du paiement d’une redevance par le franchisé</a:t>
            </a:r>
          </a:p>
          <a:p>
            <a:pPr lvl="1" algn="just">
              <a:spcBef>
                <a:spcPts val="2400"/>
              </a:spcBef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Principe de distinction et d’indépendance juridique et économique du franchisé vis-à-vis du franchiseur et des franchisés </a:t>
            </a:r>
          </a:p>
          <a:p>
            <a:pPr marL="457200" lvl="1" indent="0" algn="just">
              <a:spcBef>
                <a:spcPts val="2400"/>
              </a:spcBef>
              <a:buNone/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Collaboration et coopération purement économique entre entités 			juridiques et économiques distinctes et indépendantes</a:t>
            </a:r>
          </a:p>
          <a:p>
            <a:pPr lvl="1">
              <a:spcBef>
                <a:spcPts val="2400"/>
              </a:spcBef>
            </a:pPr>
            <a:endParaRPr lang="fr-FR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lèche droite 1"/>
          <p:cNvSpPr/>
          <p:nvPr/>
        </p:nvSpPr>
        <p:spPr>
          <a:xfrm>
            <a:off x="1021379" y="5819887"/>
            <a:ext cx="1075765" cy="623944"/>
          </a:xfrm>
          <a:prstGeom prst="rightArrow">
            <a:avLst/>
          </a:prstGeom>
          <a:solidFill>
            <a:srgbClr val="C00000"/>
          </a:solidFill>
          <a:ln>
            <a:solidFill>
              <a:srgbClr val="932D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000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space réservé du contenu 18"/>
          <p:cNvSpPr>
            <a:spLocks noGrp="1"/>
          </p:cNvSpPr>
          <p:nvPr>
            <p:ph idx="1"/>
          </p:nvPr>
        </p:nvSpPr>
        <p:spPr>
          <a:xfrm>
            <a:off x="96819" y="1261809"/>
            <a:ext cx="11804725" cy="45345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fr-FR" sz="1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1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La remise en cause du principe d’indépendance </a:t>
            </a:r>
          </a:p>
          <a:p>
            <a:pPr marL="0" indent="0">
              <a:buNone/>
            </a:pP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fr-FR" sz="3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3070749863"/>
              </p:ext>
            </p:extLst>
          </p:nvPr>
        </p:nvGraphicFramePr>
        <p:xfrm>
          <a:off x="0" y="1624405"/>
          <a:ext cx="12192000" cy="5233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08040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space réservé du contenu 18"/>
          <p:cNvSpPr>
            <a:spLocks noGrp="1"/>
          </p:cNvSpPr>
          <p:nvPr>
            <p:ph idx="1"/>
          </p:nvPr>
        </p:nvSpPr>
        <p:spPr>
          <a:xfrm>
            <a:off x="357809" y="1494065"/>
            <a:ext cx="11543735" cy="524786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Le risque de requalification du contrat de franchise </a:t>
            </a:r>
          </a:p>
          <a:p>
            <a:pPr algn="just">
              <a:spcBef>
                <a:spcPts val="3600"/>
              </a:spcBef>
            </a:pPr>
            <a:r>
              <a:rPr lang="fr-FR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Principe : en raison de l’indépendance des franchisés, le franchiseur ne peut s’ingérer dans la gestion du point de vente de ses franchisés </a:t>
            </a:r>
          </a:p>
          <a:p>
            <a:pPr algn="just">
              <a:spcBef>
                <a:spcPts val="3600"/>
              </a:spcBef>
            </a:pP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Sanction : constatation d’un lien de subordination entre le franchisé et le franchiseur qui conduit à la requalification du contrat de franchise en contrat de gérance salariée</a:t>
            </a:r>
          </a:p>
          <a:p>
            <a:pPr algn="just">
              <a:spcBef>
                <a:spcPts val="3600"/>
              </a:spcBef>
            </a:pP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mise en place d’une instance de dialogue au niveau du réseau entraîne inévitablement une perte d’indépendance du franchisé d’où le risque accru de voir ces contrats requalifiés</a:t>
            </a:r>
            <a:endParaRPr lang="fr-FR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45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space réservé du contenu 18"/>
          <p:cNvSpPr>
            <a:spLocks noGrp="1"/>
          </p:cNvSpPr>
          <p:nvPr>
            <p:ph idx="1"/>
          </p:nvPr>
        </p:nvSpPr>
        <p:spPr>
          <a:xfrm>
            <a:off x="357809" y="1494065"/>
            <a:ext cx="11543735" cy="52478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Stigmatisation de la franchise</a:t>
            </a:r>
          </a:p>
          <a:p>
            <a:pPr marL="971550" lvl="3" indent="-514350">
              <a:spcBef>
                <a:spcPts val="1000"/>
              </a:spcBef>
              <a:buAutoNum type="alphaLcPeriod"/>
            </a:pPr>
            <a:r>
              <a:rPr lang="fr-FR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L’exclusion </a:t>
            </a:r>
            <a:r>
              <a:rPr lang="fr-FR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 autres contrats de distribution </a:t>
            </a:r>
          </a:p>
          <a:p>
            <a:pPr marL="914400" lvl="3" indent="-457200" algn="just">
              <a:spcBef>
                <a:spcPts val="4200"/>
              </a:spcBef>
            </a:pPr>
            <a:r>
              <a:rPr lang="fr-FR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L’absence de fondement juridique à une telle distinction : la seule différence fondamentale entre le contrat de franchise et un contrat de licence d’enseigne , de coopération, de distribution sélective ou exclusive consiste en la transmission d’un savoir-faire</a:t>
            </a:r>
          </a:p>
          <a:p>
            <a:pPr marL="914400" lvl="3" indent="-457200">
              <a:spcBef>
                <a:spcPts val="4200"/>
              </a:spcBef>
            </a:pPr>
            <a:r>
              <a:rPr lang="fr-FR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risques d’une telle distinction : abandon de la franchise en tant que système de distribution au profit des autres contrats + requalification des contrats de distribution trop proches du contrat de franchise</a:t>
            </a:r>
            <a:endParaRPr lang="fr-FR" sz="2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11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space réservé du contenu 18"/>
          <p:cNvSpPr>
            <a:spLocks noGrp="1"/>
          </p:cNvSpPr>
          <p:nvPr>
            <p:ph idx="1"/>
          </p:nvPr>
        </p:nvSpPr>
        <p:spPr>
          <a:xfrm>
            <a:off x="357809" y="1494065"/>
            <a:ext cx="11543735" cy="5247861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buNone/>
            </a:pP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Discrimination des salariés d’entreprises non-franchisées</a:t>
            </a:r>
          </a:p>
          <a:p>
            <a:pPr marL="0" indent="0" algn="just">
              <a:spcBef>
                <a:spcPts val="5400"/>
              </a:spcBef>
              <a:buNone/>
            </a:pP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salariés d’entreprises non-franchisées exerçant des activités similaires, de taille similaire ne bénéficieront pas d’instance de dialogue au contraire des salariés du commerce franchisé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seule distinction existant entre ces deux entreprises et l’appartenance ou non à un réseau de franchise : elle ne peut à elle seule justifier une telle différence de situation</a:t>
            </a:r>
          </a:p>
          <a:p>
            <a:pPr marL="0" indent="0" algn="ctr">
              <a:spcBef>
                <a:spcPts val="1800"/>
              </a:spcBef>
              <a:buNone/>
            </a:pP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Inconstitutionnalité de l’article 29 A : déroge à l’article 6 de 	la Déclaration des droit de l’Homme et du citoyen en ce que 	des situations de droit et de fait similaires sont </a:t>
            </a: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traitées </a:t>
            </a: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différemment </a:t>
            </a:r>
          </a:p>
          <a:p>
            <a:pPr marL="0" indent="0">
              <a:spcBef>
                <a:spcPts val="5400"/>
              </a:spcBef>
              <a:buNone/>
            </a:pPr>
            <a:endParaRPr lang="fr-FR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Flèche droite 10"/>
          <p:cNvSpPr/>
          <p:nvPr/>
        </p:nvSpPr>
        <p:spPr>
          <a:xfrm>
            <a:off x="515155" y="5008519"/>
            <a:ext cx="825166" cy="623944"/>
          </a:xfrm>
          <a:prstGeom prst="rightArrow">
            <a:avLst/>
          </a:prstGeom>
          <a:solidFill>
            <a:srgbClr val="C00000"/>
          </a:solidFill>
          <a:ln>
            <a:solidFill>
              <a:srgbClr val="932D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897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space réservé du contenu 18"/>
          <p:cNvSpPr>
            <a:spLocks noGrp="1"/>
          </p:cNvSpPr>
          <p:nvPr>
            <p:ph idx="1"/>
          </p:nvPr>
        </p:nvSpPr>
        <p:spPr>
          <a:xfrm>
            <a:off x="0" y="1715261"/>
            <a:ext cx="11901544" cy="5026665"/>
          </a:xfrm>
        </p:spPr>
        <p:txBody>
          <a:bodyPr anchor="ctr">
            <a:normAutofit fontScale="92500" lnSpcReduction="20000"/>
          </a:bodyPr>
          <a:lstStyle/>
          <a:p>
            <a:pPr marL="0" indent="0" algn="ctr">
              <a:buNone/>
            </a:pP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 </a:t>
            </a:r>
          </a:p>
          <a:p>
            <a:pPr algn="just"/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L’imposition d’une instance de dialogue similaire à celle des Comités d’entreprise revient à faire l’amalgame entre franchisés et succursales. </a:t>
            </a:r>
          </a:p>
          <a:p>
            <a:pPr algn="just"/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remise en cause du principe d’indépendance entre les franchisés et les franchiseurs revient à nier la nature même de ce qu’est la franchise au risque de programmer sa disparition.</a:t>
            </a:r>
          </a:p>
          <a:p>
            <a:pPr algn="just"/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Traduit au mieux l’ignorance des auteurs de l’amendement, au pire de la remise en cause préméditée du modèle économique reposant sur des réseaux d’indépendants</a:t>
            </a:r>
          </a:p>
          <a:p>
            <a:pPr algn="just"/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 à l’encontre de la nécessité de limiter les instances de représentation déjà trop nombreuses qui génèrent des effets pervers</a:t>
            </a:r>
          </a:p>
          <a:p>
            <a:pPr marL="0" indent="0">
              <a:buNone/>
            </a:pPr>
            <a:endParaRPr lang="fr-FR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01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sz="4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fr-FR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I- L’application de l’article L29A au réseau de </a:t>
            </a:r>
            <a:r>
              <a:rPr lang="fr-FR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franchise</a:t>
            </a:r>
            <a:endParaRPr lang="fr-FR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spcBef>
                <a:spcPts val="1800"/>
              </a:spcBef>
              <a:buAutoNum type="alphaUcPeriod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champ d’application inapproprié : la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franchise</a:t>
            </a:r>
          </a:p>
          <a:p>
            <a:pPr marL="914400" lvl="1" indent="-457200">
              <a:buAutoNum type="alphaUcPeriod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Une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procédure de mise en place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critiquable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fr-FR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II- 	Un régime calqué sur celui du Comité d’entreprise inadapté au réseau de franchise</a:t>
            </a:r>
          </a:p>
          <a:p>
            <a:pPr marL="914400" lvl="1" indent="-457200">
              <a:spcBef>
                <a:spcPts val="1800"/>
              </a:spcBef>
              <a:buFont typeface="Arial" panose="020B0604020202020204" pitchFamily="34" charset="0"/>
              <a:buAutoNum type="alphaUcPeriod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L’immixtion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 salariés dans la gestion des entreprises</a:t>
            </a:r>
          </a:p>
          <a:p>
            <a:pPr marL="914400" lvl="1" indent="-457200">
              <a:buFont typeface="Arial" panose="020B0604020202020204" pitchFamily="34" charset="0"/>
              <a:buAutoNum type="alphaUcPeriod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L’effacement du franchisé</a:t>
            </a:r>
          </a:p>
          <a:p>
            <a:pPr marL="0" indent="0">
              <a:buNone/>
            </a:pPr>
            <a:endParaRPr lang="fr-FR" u="sng" dirty="0"/>
          </a:p>
        </p:txBody>
      </p:sp>
      <p:grpSp>
        <p:nvGrpSpPr>
          <p:cNvPr id="5" name="Groupe 4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7" name="Groupe 6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9" name="Image 8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10" name="Image 9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11" name="ZoneTexte 10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cs typeface="Shruti" panose="020B0502040204020203" pitchFamily="34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cs typeface="Shrut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56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space réservé du contenu 18"/>
          <p:cNvSpPr>
            <a:spLocks noGrp="1"/>
          </p:cNvSpPr>
          <p:nvPr>
            <p:ph idx="1"/>
          </p:nvPr>
        </p:nvSpPr>
        <p:spPr>
          <a:xfrm>
            <a:off x="357809" y="1494065"/>
            <a:ext cx="11543735" cy="5247861"/>
          </a:xfrm>
        </p:spPr>
        <p:txBody>
          <a:bodyPr>
            <a:normAutofit/>
          </a:bodyPr>
          <a:lstStyle/>
          <a:p>
            <a:pPr marL="457200" lvl="1" indent="0">
              <a:spcBef>
                <a:spcPts val="1800"/>
              </a:spcBef>
              <a:buNone/>
            </a:pP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fr-FR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 procédure de mise en place critiquable </a:t>
            </a:r>
          </a:p>
          <a:p>
            <a:pPr marL="1428750" lvl="2" indent="-514350">
              <a:spcBef>
                <a:spcPts val="1800"/>
              </a:spcBef>
              <a:buAutoNum type="arabicPeriod"/>
            </a:pPr>
            <a:r>
              <a:rPr lang="fr-F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dispositif en apparence </a:t>
            </a: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facultatif</a:t>
            </a:r>
          </a:p>
          <a:p>
            <a:pPr marL="1885950" lvl="3" indent="-514350">
              <a:spcBef>
                <a:spcPts val="1800"/>
              </a:spcBef>
              <a:buAutoNum type="alphaLcPeriod"/>
            </a:pPr>
            <a:r>
              <a:rPr lang="fr-FR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’application du seuil de 50 salariés</a:t>
            </a:r>
          </a:p>
          <a:p>
            <a:pPr marL="1885950" lvl="3" indent="-514350">
              <a:spcBef>
                <a:spcPts val="1800"/>
              </a:spcBef>
              <a:buAutoNum type="alphaLcPeriod"/>
            </a:pPr>
            <a:r>
              <a:rPr lang="fr-FR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 mise en place à l’initiative de 3 protagonistes</a:t>
            </a:r>
          </a:p>
          <a:p>
            <a:pPr marL="1428750" lvl="2" indent="-514350">
              <a:spcBef>
                <a:spcPts val="1800"/>
              </a:spcBef>
              <a:buAutoNum type="arabicPeriod"/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négociation </a:t>
            </a: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préparatoire</a:t>
            </a:r>
          </a:p>
          <a:p>
            <a:pPr marL="1428750" lvl="2" indent="-514350">
              <a:spcBef>
                <a:spcPts val="1800"/>
              </a:spcBef>
              <a:buAutoNum type="arabicPeriod"/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 </a:t>
            </a:r>
            <a:r>
              <a:rPr lang="fr-F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composition déséquilibrée</a:t>
            </a:r>
          </a:p>
        </p:txBody>
      </p:sp>
    </p:spTree>
    <p:extLst>
      <p:ext uri="{BB962C8B-B14F-4D97-AF65-F5344CB8AC3E}">
        <p14:creationId xmlns:p14="http://schemas.microsoft.com/office/powerpoint/2010/main" val="182727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space réservé du contenu 18"/>
          <p:cNvSpPr>
            <a:spLocks noGrp="1"/>
          </p:cNvSpPr>
          <p:nvPr>
            <p:ph idx="1"/>
          </p:nvPr>
        </p:nvSpPr>
        <p:spPr>
          <a:xfrm>
            <a:off x="357809" y="1494065"/>
            <a:ext cx="11543735" cy="5247861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fr-FR" sz="4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fr-FR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dispositif en apparence facultatif</a:t>
            </a:r>
          </a:p>
          <a:p>
            <a:pPr marL="971550" lvl="1" indent="-514350">
              <a:spcBef>
                <a:spcPts val="600"/>
              </a:spcBef>
              <a:buAutoNum type="alphaLcPeriod"/>
            </a:pPr>
            <a:r>
              <a:rPr lang="fr-FR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’application </a:t>
            </a:r>
            <a:r>
              <a:rPr lang="fr-FR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 seuil de 50 </a:t>
            </a: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salariés</a:t>
            </a:r>
          </a:p>
          <a:p>
            <a:pPr lvl="1" algn="just">
              <a:spcBef>
                <a:spcPts val="3000"/>
              </a:spcBef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Majorité des franchises concernées : seuil de rentabilité situé entre 10 et 20 franchisés d’où l’existence une majorité de franchises ayant plus de 50 salariés </a:t>
            </a:r>
          </a:p>
          <a:p>
            <a:pPr lvl="1" algn="just">
              <a:spcBef>
                <a:spcPts val="1800"/>
              </a:spcBef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Risques : </a:t>
            </a:r>
          </a:p>
          <a:p>
            <a:pPr lvl="2" algn="just">
              <a:spcBef>
                <a:spcPts val="1800"/>
              </a:spcBef>
            </a:pPr>
            <a:r>
              <a:rPr lang="fr-F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frein économique : les franchiseurs risquent de vouloir freiner leur expansion pour éviter de franchir ce seuil</a:t>
            </a:r>
          </a:p>
          <a:p>
            <a:pPr lvl="2" algn="just">
              <a:spcBef>
                <a:spcPts val="1800"/>
              </a:spcBef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Imposition d’obligations sociales disproportionnées par rapport à la taille des entreprises concernées : une majorité de TPE/PME</a:t>
            </a:r>
          </a:p>
          <a:p>
            <a:pPr lvl="1">
              <a:spcBef>
                <a:spcPts val="3000"/>
              </a:spcBef>
            </a:pPr>
            <a:endParaRPr lang="fr-FR" sz="2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00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space réservé du contenu 18"/>
          <p:cNvSpPr>
            <a:spLocks noGrp="1"/>
          </p:cNvSpPr>
          <p:nvPr>
            <p:ph idx="1"/>
          </p:nvPr>
        </p:nvSpPr>
        <p:spPr>
          <a:xfrm>
            <a:off x="357809" y="1494065"/>
            <a:ext cx="11543735" cy="5247861"/>
          </a:xfrm>
        </p:spPr>
        <p:txBody>
          <a:bodyPr>
            <a:normAutofit/>
          </a:bodyPr>
          <a:lstStyle/>
          <a:p>
            <a:pPr marL="0" lvl="1" indent="0">
              <a:spcBef>
                <a:spcPts val="1000"/>
              </a:spcBef>
              <a:buNone/>
            </a:pP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Une </a:t>
            </a:r>
            <a:r>
              <a:rPr lang="fr-FR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mise en place à l’initiative de 3 </a:t>
            </a: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protagonistes</a:t>
            </a:r>
          </a:p>
          <a:p>
            <a:pPr algn="just">
              <a:spcBef>
                <a:spcPts val="3600"/>
              </a:spcBef>
            </a:pP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Principe : trois protagonistes peuvent demander la mise en place de l’instance de dialogue :</a:t>
            </a:r>
          </a:p>
          <a:p>
            <a:pPr lvl="1" algn="just">
              <a:spcBef>
                <a:spcPts val="600"/>
              </a:spcBef>
            </a:pP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entreprises franchisées </a:t>
            </a:r>
          </a:p>
          <a:p>
            <a:pPr lvl="1" algn="just">
              <a:spcBef>
                <a:spcPts val="600"/>
              </a:spcBef>
            </a:pP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syndicats représentatifs au sein de la branche</a:t>
            </a:r>
          </a:p>
          <a:p>
            <a:pPr lvl="1" algn="just">
              <a:spcBef>
                <a:spcPts val="600"/>
              </a:spcBef>
            </a:pP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section syndicale mise en place au sein d’une entreprise du réseau</a:t>
            </a:r>
            <a:endParaRPr lang="fr-F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800"/>
              </a:spcBef>
            </a:pP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Pratique : outil mis à disposition des syndicats pour entrer de force dans un secteur qui jusque là leur échappait, ce qui laisse à prévoir que cette demande sera systématiquement adressée au franchiseur</a:t>
            </a:r>
          </a:p>
        </p:txBody>
      </p:sp>
    </p:spTree>
    <p:extLst>
      <p:ext uri="{BB962C8B-B14F-4D97-AF65-F5344CB8AC3E}">
        <p14:creationId xmlns:p14="http://schemas.microsoft.com/office/powerpoint/2010/main" val="52951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space réservé du contenu 18"/>
          <p:cNvSpPr>
            <a:spLocks noGrp="1"/>
          </p:cNvSpPr>
          <p:nvPr>
            <p:ph idx="1"/>
          </p:nvPr>
        </p:nvSpPr>
        <p:spPr>
          <a:xfrm>
            <a:off x="357809" y="1494065"/>
            <a:ext cx="11543735" cy="5247861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La </a:t>
            </a:r>
            <a:r>
              <a:rPr lang="fr-FR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négociation </a:t>
            </a: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préparatoire</a:t>
            </a:r>
          </a:p>
          <a:p>
            <a:pPr algn="just">
              <a:spcBef>
                <a:spcPts val="4200"/>
              </a:spcBef>
            </a:pP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Objectif des négociations : reconnaître le périmètre du réseau et fixer les modalités d’organisation de l’instance de dialogue social</a:t>
            </a:r>
          </a:p>
          <a:p>
            <a:pPr algn="just">
              <a:spcBef>
                <a:spcPts val="2400"/>
              </a:spcBef>
            </a:pP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Délai : ouverture des négociations dans un délai de 15 jours suivant la demande et signature de l’accord dans un délai de 3 mois suivant l’ouverture des négociations</a:t>
            </a:r>
          </a:p>
          <a:p>
            <a:pPr algn="just">
              <a:spcBef>
                <a:spcPts val="2400"/>
              </a:spcBef>
            </a:pP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Sanction au non-respect des délais : les franchisés ou les représentants syndicaux pourront saisir le tribunal d’instance du siège du franchiseur qui posera les différents points de l’accord. </a:t>
            </a:r>
          </a:p>
          <a:p>
            <a:pPr algn="just">
              <a:spcBef>
                <a:spcPts val="2400"/>
              </a:spcBef>
            </a:pP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Risques : utilisation de la possibilité de saisir le juge comme élément de pression des syndicats qui pourront délibérément bloquer les négociations</a:t>
            </a:r>
            <a:endParaRPr lang="fr-F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84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space réservé du contenu 18"/>
          <p:cNvSpPr>
            <a:spLocks noGrp="1"/>
          </p:cNvSpPr>
          <p:nvPr>
            <p:ph idx="1"/>
          </p:nvPr>
        </p:nvSpPr>
        <p:spPr>
          <a:xfrm>
            <a:off x="357809" y="1494065"/>
            <a:ext cx="11543735" cy="5247861"/>
          </a:xfrm>
        </p:spPr>
        <p:txBody>
          <a:bodyPr>
            <a:normAutofit/>
          </a:bodyPr>
          <a:lstStyle/>
          <a:p>
            <a:pPr marL="0" lvl="2" indent="0">
              <a:spcBef>
                <a:spcPts val="1000"/>
              </a:spcBef>
              <a:buNone/>
            </a:pP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Une </a:t>
            </a:r>
            <a:r>
              <a:rPr lang="fr-FR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composition </a:t>
            </a: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déséquilibrée</a:t>
            </a:r>
          </a:p>
          <a:p>
            <a:pPr marL="571500" lvl="2" indent="-571500" algn="just">
              <a:spcBef>
                <a:spcPts val="3600"/>
              </a:spcBef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à 9 représentants des salariés contre 1 représentant des franchisés et 1 représentant du franchiseur</a:t>
            </a:r>
          </a:p>
          <a:p>
            <a:pPr marL="571500" lvl="2" indent="-571500" algn="just">
              <a:spcBef>
                <a:spcPts val="1800"/>
              </a:spcBef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 </a:t>
            </a: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prépondérante </a:t>
            </a: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aux salariés dans un réseau dont ils ne sont pas membres qui ne se justifie sur aucun fondement juridique ou économique</a:t>
            </a:r>
          </a:p>
          <a:p>
            <a:pPr marL="571500" lvl="2" indent="-571500" algn="just">
              <a:spcBef>
                <a:spcPts val="1800"/>
              </a:spcBef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 disproportionnée par rapport à la place qui est faite aux franchiseurs et aux franchisés alors qu’ils sont directement concernés par la politique économique du réseaux </a:t>
            </a:r>
            <a:endParaRPr lang="fr-FR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lvl="2" indent="-571500" algn="just">
              <a:spcBef>
                <a:spcPts val="1800"/>
              </a:spcBef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 insuffisante faite aux franchisés dont les intérêts et les impératifs diffèrent selon leur implantation et leur mode de gestion</a:t>
            </a:r>
            <a:endParaRPr lang="fr-FR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r-FR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53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space réservé du contenu 18"/>
          <p:cNvSpPr>
            <a:spLocks noGrp="1"/>
          </p:cNvSpPr>
          <p:nvPr>
            <p:ph idx="1"/>
          </p:nvPr>
        </p:nvSpPr>
        <p:spPr>
          <a:xfrm>
            <a:off x="357809" y="1494065"/>
            <a:ext cx="11543735" cy="524786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 </a:t>
            </a:r>
          </a:p>
          <a:p>
            <a:pPr algn="just"/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conditions de mise en </a:t>
            </a: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 </a:t>
            </a: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font faussement croire que l’application de ce dispositif ne serait pas systématique</a:t>
            </a:r>
          </a:p>
          <a:p>
            <a:pPr algn="just"/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députés ont clairement voulu faire pencher le rapport de force au profit des syndicats en « mal de représentation » leur permettant de s’imposer dans un secteur qui jusque là leur était peu accessible</a:t>
            </a:r>
            <a:endParaRPr lang="fr-FR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82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space réservé du contenu 18"/>
          <p:cNvSpPr>
            <a:spLocks noGrp="1"/>
          </p:cNvSpPr>
          <p:nvPr>
            <p:ph idx="1"/>
          </p:nvPr>
        </p:nvSpPr>
        <p:spPr>
          <a:xfrm>
            <a:off x="357809" y="1494065"/>
            <a:ext cx="11543735" cy="5247861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spcBef>
                <a:spcPts val="1800"/>
              </a:spcBef>
              <a:buNone/>
            </a:pP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Les défauts d’un régime calqué sur celui du Comité d’entreprise</a:t>
            </a:r>
          </a:p>
          <a:p>
            <a:pPr marL="971550" lvl="1" indent="-514350">
              <a:spcBef>
                <a:spcPts val="1800"/>
              </a:spcBef>
              <a:buAutoNum type="alphaUcPeriod"/>
            </a:pP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L’immixtion des salariés dans la gestion du réseau </a:t>
            </a:r>
          </a:p>
          <a:p>
            <a:pPr marL="1428750" lvl="2" indent="-514350">
              <a:spcBef>
                <a:spcPts val="1800"/>
              </a:spcBef>
              <a:buAutoNum type="arabicPeriod"/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droit de regard relativement large de l’instance </a:t>
            </a:r>
          </a:p>
          <a:p>
            <a:pPr marL="1428750" lvl="2" indent="-514350">
              <a:spcBef>
                <a:spcPts val="1800"/>
              </a:spcBef>
              <a:buAutoNum type="arabicPeriod"/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gestion de l’emploi au sein des franchises</a:t>
            </a:r>
          </a:p>
          <a:p>
            <a:pPr marL="1428750" lvl="2" indent="-514350">
              <a:spcBef>
                <a:spcPts val="1800"/>
              </a:spcBef>
              <a:buAutoNum type="arabicPeriod"/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remise en cause du droit de résiliation et de non-continuation ? </a:t>
            </a:r>
          </a:p>
          <a:p>
            <a:pPr marL="971550" lvl="1" indent="-514350">
              <a:spcBef>
                <a:spcPts val="1800"/>
              </a:spcBef>
              <a:buAutoNum type="alphaUcPeriod"/>
            </a:pP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L’effacement du franchisé </a:t>
            </a:r>
          </a:p>
          <a:p>
            <a:pPr marL="1428750" lvl="2" indent="-514350">
              <a:spcBef>
                <a:spcPts val="1800"/>
              </a:spcBef>
              <a:buAutoNum type="arabicPeriod"/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 politique sociale unique déterminée au niveau du réseau</a:t>
            </a:r>
          </a:p>
          <a:p>
            <a:pPr marL="1428750" lvl="2" indent="-514350">
              <a:spcBef>
                <a:spcPts val="1800"/>
              </a:spcBef>
              <a:buAutoNum type="arabicPeriod"/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responsabilité d’employeur abusivement attribuée au franchiseur</a:t>
            </a:r>
          </a:p>
          <a:p>
            <a:pPr marL="1428750" lvl="2" indent="-514350">
              <a:spcBef>
                <a:spcPts val="1800"/>
              </a:spcBef>
              <a:buAutoNum type="arabicPeriod"/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risque d’immixtion du franchiseur dans la gestion du franchisé </a:t>
            </a:r>
          </a:p>
        </p:txBody>
      </p:sp>
    </p:spTree>
    <p:extLst>
      <p:ext uri="{BB962C8B-B14F-4D97-AF65-F5344CB8AC3E}">
        <p14:creationId xmlns:p14="http://schemas.microsoft.com/office/powerpoint/2010/main" val="317704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space réservé du contenu 18"/>
          <p:cNvSpPr>
            <a:spLocks noGrp="1"/>
          </p:cNvSpPr>
          <p:nvPr>
            <p:ph idx="1"/>
          </p:nvPr>
        </p:nvSpPr>
        <p:spPr>
          <a:xfrm>
            <a:off x="365760" y="1879038"/>
            <a:ext cx="11535784" cy="4862888"/>
          </a:xfrm>
        </p:spPr>
        <p:txBody>
          <a:bodyPr anchor="t">
            <a:normAutofit/>
          </a:bodyPr>
          <a:lstStyle/>
          <a:p>
            <a:pPr marL="971550" lvl="1" indent="-514350">
              <a:spcBef>
                <a:spcPts val="3000"/>
              </a:spcBef>
              <a:buAutoNum type="alphaUcPeriod"/>
            </a:pPr>
            <a:r>
              <a:rPr lang="fr-FR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L’immixtion des salariés dans la gestion du </a:t>
            </a: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réseau </a:t>
            </a:r>
            <a:endParaRPr lang="fr-FR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28750" lvl="2" indent="-514350">
              <a:spcBef>
                <a:spcPts val="3000"/>
              </a:spcBef>
              <a:buAutoNum type="arabicPeriod"/>
            </a:pPr>
            <a:r>
              <a:rPr lang="fr-F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droit de regard relativement large de l’instance </a:t>
            </a:r>
          </a:p>
          <a:p>
            <a:pPr marL="1428750" lvl="2" indent="-514350">
              <a:spcBef>
                <a:spcPts val="3000"/>
              </a:spcBef>
              <a:buAutoNum type="arabicPeriod"/>
            </a:pPr>
            <a:r>
              <a:rPr lang="fr-F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gestion de l’emploi au sein des franchises</a:t>
            </a:r>
          </a:p>
          <a:p>
            <a:pPr marL="1428750" lvl="2" indent="-514350">
              <a:spcBef>
                <a:spcPts val="3000"/>
              </a:spcBef>
              <a:buAutoNum type="arabicPeriod"/>
            </a:pPr>
            <a:r>
              <a:rPr lang="fr-F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remise en cause du droit de résiliation et de non-continuation ?</a:t>
            </a:r>
            <a:endParaRPr lang="fr-FR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37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space réservé du contenu 18"/>
          <p:cNvSpPr>
            <a:spLocks noGrp="1"/>
          </p:cNvSpPr>
          <p:nvPr>
            <p:ph idx="1"/>
          </p:nvPr>
        </p:nvSpPr>
        <p:spPr>
          <a:xfrm>
            <a:off x="357809" y="1494065"/>
            <a:ext cx="11543735" cy="5247861"/>
          </a:xfrm>
        </p:spPr>
        <p:txBody>
          <a:bodyPr>
            <a:normAutofit/>
          </a:bodyPr>
          <a:lstStyle/>
          <a:p>
            <a:pPr marL="971550" lvl="1" indent="-514350">
              <a:spcBef>
                <a:spcPts val="3000"/>
              </a:spcBef>
              <a:buAutoNum type="alphaUcPeriod"/>
            </a:pPr>
            <a:r>
              <a:rPr lang="fr-FR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L’immixtion des salariés dans la gestion du réseau </a:t>
            </a:r>
          </a:p>
          <a:p>
            <a:pPr marL="1428750" lvl="2" indent="-514350">
              <a:spcBef>
                <a:spcPts val="1200"/>
              </a:spcBef>
              <a:buAutoNum type="arabicPeriod"/>
            </a:pPr>
            <a:r>
              <a:rPr lang="fr-F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droit de regard relativement large de l’instance </a:t>
            </a:r>
          </a:p>
          <a:p>
            <a:pPr lvl="1" algn="just">
              <a:spcBef>
                <a:spcPts val="2400"/>
              </a:spcBef>
            </a:pP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L’instance de représentation </a:t>
            </a: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droit de regard sur : </a:t>
            </a:r>
          </a:p>
          <a:p>
            <a:pPr lvl="2" algn="just">
              <a:spcBef>
                <a:spcPts val="1200"/>
              </a:spcBef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l’activité du réseau</a:t>
            </a:r>
          </a:p>
          <a:p>
            <a:pPr lvl="2" algn="just">
              <a:spcBef>
                <a:spcPts val="1200"/>
              </a:spcBef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 situation économique et financière</a:t>
            </a:r>
          </a:p>
          <a:p>
            <a:pPr lvl="2" algn="just">
              <a:spcBef>
                <a:spcPts val="1200"/>
              </a:spcBef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l’évolution des prévisions d’emploi annuelles ou pluriannuelles et les actions éventuelles de prévention envisagées compte tenu de ces prévisions</a:t>
            </a:r>
          </a:p>
          <a:p>
            <a:pPr lvl="2" algn="just">
              <a:spcBef>
                <a:spcPts val="1200"/>
              </a:spcBef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politique sociale et les conditions de travail de l’ensemble du réseau</a:t>
            </a:r>
          </a:p>
        </p:txBody>
      </p:sp>
    </p:spTree>
    <p:extLst>
      <p:ext uri="{BB962C8B-B14F-4D97-AF65-F5344CB8AC3E}">
        <p14:creationId xmlns:p14="http://schemas.microsoft.com/office/powerpoint/2010/main" val="227418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space réservé du contenu 18"/>
          <p:cNvSpPr>
            <a:spLocks noGrp="1"/>
          </p:cNvSpPr>
          <p:nvPr>
            <p:ph idx="1"/>
          </p:nvPr>
        </p:nvSpPr>
        <p:spPr>
          <a:xfrm>
            <a:off x="357809" y="1494065"/>
            <a:ext cx="11543735" cy="5247861"/>
          </a:xfrm>
        </p:spPr>
        <p:txBody>
          <a:bodyPr anchor="ctr">
            <a:normAutofit/>
          </a:bodyPr>
          <a:lstStyle/>
          <a:p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conséquences d’une telle attribution : </a:t>
            </a:r>
          </a:p>
          <a:p>
            <a:pPr lvl="1" algn="just">
              <a:spcBef>
                <a:spcPts val="2400"/>
              </a:spcBef>
            </a:pP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Cette mesure consiste à attribuer à l’instance un pouvoir de </a:t>
            </a:r>
            <a:r>
              <a:rPr lang="fr-FR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ontrôle sur la gérance pratiquée dans chaque point de vente mais aussi sur la gestion par le franchiseur de ses contrats de franchise et leur exécution</a:t>
            </a:r>
          </a:p>
          <a:p>
            <a:pPr lvl="1" algn="just">
              <a:spcBef>
                <a:spcPts val="2400"/>
              </a:spcBef>
            </a:pP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Elle lui donne accès à certaines informations « sensibles » telles que le savoir-faire, ce qui pose la question de la protection de ces informations et du risque accru de leur divulgation</a:t>
            </a:r>
          </a:p>
        </p:txBody>
      </p:sp>
    </p:spTree>
    <p:extLst>
      <p:ext uri="{BB962C8B-B14F-4D97-AF65-F5344CB8AC3E}">
        <p14:creationId xmlns:p14="http://schemas.microsoft.com/office/powerpoint/2010/main" val="241438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2881" y="1341530"/>
            <a:ext cx="11575228" cy="5177603"/>
          </a:xfrm>
        </p:spPr>
        <p:txBody>
          <a:bodyPr>
            <a:normAutofit/>
          </a:bodyPr>
          <a:lstStyle/>
          <a:p>
            <a:pPr marL="360000" indent="0" algn="ctr">
              <a:buNone/>
            </a:pPr>
            <a:r>
              <a:rPr lang="fr-FR" sz="4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</a:p>
          <a:p>
            <a:pPr marL="817200" indent="-457200" algn="just">
              <a:spcBef>
                <a:spcPts val="4800"/>
              </a:spcBef>
            </a:pP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Projet de loi visant à instituer de nouvelles libertés et de nouvelles protections pour les entreprises et les salariés</a:t>
            </a:r>
          </a:p>
          <a:p>
            <a:pPr marL="817200" indent="-457200" algn="just">
              <a:spcBef>
                <a:spcPts val="4800"/>
              </a:spcBef>
            </a:pP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Objectif : donner plus de poids au dialogue social, développer l’emploi par une simplification du code du travail ainsi que refonder le droit du travail sur un modèle de flexisécurité</a:t>
            </a:r>
          </a:p>
        </p:txBody>
      </p:sp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57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space réservé du contenu 18"/>
          <p:cNvSpPr>
            <a:spLocks noGrp="1"/>
          </p:cNvSpPr>
          <p:nvPr>
            <p:ph idx="1"/>
          </p:nvPr>
        </p:nvSpPr>
        <p:spPr>
          <a:xfrm>
            <a:off x="357809" y="1494065"/>
            <a:ext cx="11543735" cy="5247861"/>
          </a:xfrm>
        </p:spPr>
        <p:txBody>
          <a:bodyPr>
            <a:normAutofit/>
          </a:bodyPr>
          <a:lstStyle/>
          <a:p>
            <a:pPr algn="just"/>
            <a:r>
              <a:rPr lang="fr-FR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 telle attribution n’a aucun fondement juridique ou économique</a:t>
            </a: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1" algn="just"/>
            <a:r>
              <a:rPr lang="fr-F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salariés ne sont pas membres du réseau, ils n’ont aucun lien juridique avec celui-ci, ceux-ci dépendent uniquement du commerçant indépendant qui les emploie : rien </a:t>
            </a:r>
            <a:r>
              <a:rPr lang="fr-F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 justifie qu’ils aient accès à des informations concernant des points de vente dont ils ne dépendent pas et un franchiseur avec lequel ils n’ont aucune relation </a:t>
            </a: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juridique</a:t>
            </a:r>
          </a:p>
          <a:p>
            <a:pPr lvl="1" algn="just"/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protection des salariés ne justifie en rien l’accès à certaines informations</a:t>
            </a:r>
          </a:p>
          <a:p>
            <a:pPr algn="just"/>
            <a:r>
              <a:rPr lang="fr-FR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</a:t>
            </a:r>
            <a:r>
              <a:rPr lang="fr-FR" sz="3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difficultés pratiques que cela </a:t>
            </a:r>
            <a:r>
              <a:rPr lang="fr-FR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induit : </a:t>
            </a:r>
            <a:r>
              <a:rPr lang="fr-FR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nécessité </a:t>
            </a:r>
            <a:r>
              <a:rPr lang="fr-FR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recueillir des informations sur la politique de gestion de chaque franchisé, sur leur résultat et leur prévision qui, en raison même du principe d’indépendance, diffèrent d’un franchisé à l’autre</a:t>
            </a:r>
            <a:endParaRPr lang="fr-FR" sz="3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r-FR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2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space réservé du contenu 18"/>
          <p:cNvSpPr>
            <a:spLocks noGrp="1"/>
          </p:cNvSpPr>
          <p:nvPr>
            <p:ph idx="1"/>
          </p:nvPr>
        </p:nvSpPr>
        <p:spPr>
          <a:xfrm>
            <a:off x="357809" y="1494065"/>
            <a:ext cx="11543735" cy="5247861"/>
          </a:xfrm>
        </p:spPr>
        <p:txBody>
          <a:bodyPr>
            <a:normAutofit/>
          </a:bodyPr>
          <a:lstStyle/>
          <a:p>
            <a:pPr marL="0" indent="0">
              <a:spcBef>
                <a:spcPts val="3000"/>
              </a:spcBef>
              <a:buNone/>
            </a:pP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La </a:t>
            </a:r>
            <a:r>
              <a:rPr lang="fr-FR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gestion de l’emploi au sein des </a:t>
            </a: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franchises</a:t>
            </a:r>
            <a:endParaRPr lang="fr-FR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3000"/>
              </a:spcBef>
            </a:pP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Principe posé par l’article 29 A : les franchisés devront informer l’instance de dialogue des postes disponibles au sein de </a:t>
            </a: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leur</a:t>
            </a: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entreprise et d’organiser un reclassement des salariés en cas de licenciement économique </a:t>
            </a:r>
          </a:p>
          <a:p>
            <a:pPr algn="just">
              <a:spcBef>
                <a:spcPts val="3000"/>
              </a:spcBef>
            </a:pP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 qu’il implique en pratique : cela revient à imposer à un commerçant indépendant l’embauche de salariés licenciés pour motif économique par une autre entreprise</a:t>
            </a:r>
          </a:p>
          <a:p>
            <a:pPr marL="0" indent="0" algn="ctr">
              <a:spcBef>
                <a:spcPts val="3000"/>
              </a:spcBef>
              <a:buNone/>
            </a:pP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Cette mesure contrevient au principe d’indépendance entre entreprises d’un même réseau et traduit l’amalgame qui est opéré entre réseaux de franchise et réseaux de succursales.</a:t>
            </a:r>
          </a:p>
        </p:txBody>
      </p:sp>
    </p:spTree>
    <p:extLst>
      <p:ext uri="{BB962C8B-B14F-4D97-AF65-F5344CB8AC3E}">
        <p14:creationId xmlns:p14="http://schemas.microsoft.com/office/powerpoint/2010/main" val="341624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space réservé du contenu 18"/>
          <p:cNvSpPr>
            <a:spLocks noGrp="1"/>
          </p:cNvSpPr>
          <p:nvPr>
            <p:ph idx="1"/>
          </p:nvPr>
        </p:nvSpPr>
        <p:spPr>
          <a:xfrm>
            <a:off x="357809" y="1494065"/>
            <a:ext cx="11543735" cy="5247861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3000"/>
              </a:spcBef>
              <a:buNone/>
            </a:pP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La </a:t>
            </a:r>
            <a:r>
              <a:rPr lang="fr-FR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remise en cause du droit de résiliation et de non-continuation ?</a:t>
            </a:r>
            <a:endParaRPr lang="fr-FR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2400"/>
              </a:spcBef>
            </a:pP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Principe : tant le franchisé que le franchiseur est libre de ne par renouveler le contrat de franchise lorsqu’il arrive à son terme</a:t>
            </a:r>
          </a:p>
          <a:p>
            <a:pPr algn="just">
              <a:spcBef>
                <a:spcPts val="2400"/>
              </a:spcBef>
            </a:pP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 vu des attributions qui lui sont accordées, l’instance est inévitablement concernée par la sortie du réseau ou non d’un franchisé celle-ci ayant un </a:t>
            </a:r>
            <a:r>
              <a:rPr lang="fr-F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 </a:t>
            </a: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 </a:t>
            </a:r>
            <a:r>
              <a:rPr lang="fr-F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politique </a:t>
            </a: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sociale du réseau : elle constitue, par exemple, une perte de chance de reclasser </a:t>
            </a:r>
            <a:r>
              <a:rPr lang="fr-F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 salariés licenciés pour motif économique au sein de l’entreprise sortante </a:t>
            </a:r>
            <a:endParaRPr lang="fr-FR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2400"/>
              </a:spcBef>
            </a:pP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droit de regard sur la sortie du franchisé dérogerait au principe même de liberté de non-renouvellement et remettrait en question la nature des rapports franchisé/franchiseur</a:t>
            </a:r>
            <a:endParaRPr lang="fr-F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2400"/>
              </a:spcBef>
            </a:pPr>
            <a:endParaRPr lang="fr-FR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400"/>
              </a:spcBef>
            </a:pPr>
            <a:endParaRPr lang="fr-F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61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space réservé du contenu 18"/>
          <p:cNvSpPr>
            <a:spLocks noGrp="1"/>
          </p:cNvSpPr>
          <p:nvPr>
            <p:ph idx="1"/>
          </p:nvPr>
        </p:nvSpPr>
        <p:spPr>
          <a:xfrm>
            <a:off x="357809" y="1494065"/>
            <a:ext cx="11543735" cy="524786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 </a:t>
            </a:r>
          </a:p>
          <a:p>
            <a:pPr algn="just">
              <a:spcBef>
                <a:spcPts val="2400"/>
              </a:spcBef>
            </a:pP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L’application d’un tel dispositif, calqué sur le modèle du comité d’entreprise </a:t>
            </a: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accorde </a:t>
            </a: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pouvoir disproportionné aux salariés alors qu’ils ne sont pas membres du </a:t>
            </a: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réseau.</a:t>
            </a:r>
            <a:endParaRPr lang="fr-FR" sz="3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2400"/>
              </a:spcBef>
            </a:pP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 contraire, elle conduit à l’effacement des protagonistes directement concernés par la politique du réseau qui se voient </a:t>
            </a: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subordonnés </a:t>
            </a: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pour partie à la politique sociale déterminée par l’instance de dialogue </a:t>
            </a:r>
            <a:endParaRPr lang="fr-FR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43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space réservé du contenu 18"/>
          <p:cNvSpPr>
            <a:spLocks noGrp="1"/>
          </p:cNvSpPr>
          <p:nvPr>
            <p:ph idx="1"/>
          </p:nvPr>
        </p:nvSpPr>
        <p:spPr>
          <a:xfrm>
            <a:off x="408791" y="1879038"/>
            <a:ext cx="11492753" cy="4862888"/>
          </a:xfrm>
        </p:spPr>
        <p:txBody>
          <a:bodyPr>
            <a:normAutofit/>
          </a:bodyPr>
          <a:lstStyle/>
          <a:p>
            <a:pPr marL="457200" lvl="1" indent="0">
              <a:spcBef>
                <a:spcPts val="1800"/>
              </a:spcBef>
              <a:buNone/>
            </a:pP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L’effacement </a:t>
            </a:r>
            <a:r>
              <a:rPr lang="fr-FR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 franchisé </a:t>
            </a:r>
          </a:p>
          <a:p>
            <a:pPr marL="1428750" lvl="2" indent="-514350">
              <a:spcBef>
                <a:spcPts val="3000"/>
              </a:spcBef>
              <a:buAutoNum type="arabicPeriod"/>
            </a:pPr>
            <a:r>
              <a:rPr lang="fr-F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 politique sociale unique déterminée au niveau du réseau</a:t>
            </a:r>
          </a:p>
          <a:p>
            <a:pPr marL="1428750" lvl="2" indent="-514350">
              <a:spcBef>
                <a:spcPts val="3000"/>
              </a:spcBef>
              <a:buAutoNum type="arabicPeriod"/>
            </a:pPr>
            <a:r>
              <a:rPr lang="fr-F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responsabilité d’employeur abusivement attribuée au franchiseur</a:t>
            </a:r>
          </a:p>
          <a:p>
            <a:pPr marL="0" indent="0" algn="ctr">
              <a:buNone/>
            </a:pPr>
            <a:endParaRPr lang="fr-FR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48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space réservé du contenu 18"/>
          <p:cNvSpPr>
            <a:spLocks noGrp="1"/>
          </p:cNvSpPr>
          <p:nvPr>
            <p:ph idx="1"/>
          </p:nvPr>
        </p:nvSpPr>
        <p:spPr>
          <a:xfrm>
            <a:off x="357809" y="1494065"/>
            <a:ext cx="11543735" cy="5247861"/>
          </a:xfrm>
        </p:spPr>
        <p:txBody>
          <a:bodyPr>
            <a:normAutofit lnSpcReduction="10000"/>
          </a:bodyPr>
          <a:lstStyle/>
          <a:p>
            <a:pPr marL="457200" lvl="1" indent="0">
              <a:spcBef>
                <a:spcPts val="1800"/>
              </a:spcBef>
              <a:buNone/>
            </a:pP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L’effacement </a:t>
            </a:r>
            <a:r>
              <a:rPr lang="fr-FR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 franchisé </a:t>
            </a:r>
          </a:p>
          <a:p>
            <a:pPr marL="1428750" lvl="2" indent="-514350">
              <a:spcBef>
                <a:spcPts val="1200"/>
              </a:spcBef>
              <a:buFont typeface="Arial" panose="020B0604020202020204" pitchFamily="34" charset="0"/>
              <a:buAutoNum type="arabicPeriod"/>
            </a:pPr>
            <a:r>
              <a:rPr lang="fr-FR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 politique sociale unique déterminée au niveau du réseau</a:t>
            </a:r>
          </a:p>
          <a:p>
            <a:pPr algn="just"/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L’obligation étendue d’information accordée à l’instance </a:t>
            </a:r>
            <a:r>
              <a:rPr lang="fr-F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dialogue, ainsi que son droit de reclassement des </a:t>
            </a: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salariés, lui permettent d’avoir un droit de regard sur la politique sociale du franchisé</a:t>
            </a:r>
          </a:p>
          <a:p>
            <a:pPr algn="just"/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Elle vise, </a:t>
            </a:r>
            <a:r>
              <a:rPr lang="fr-FR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fine</a:t>
            </a: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à imposer une politique sociale unifiée au sein du réseaux de franchise </a:t>
            </a:r>
          </a:p>
          <a:p>
            <a:pPr algn="just"/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conséquence est que le franchisé perd </a:t>
            </a: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 </a:t>
            </a: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indépendance dans la gestion sociale de son entreprise et se voit soumis à la politique fixée au niveau du réseau </a:t>
            </a:r>
          </a:p>
          <a:p>
            <a:pPr algn="just"/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franchisés ne se distinguent donc plus vraiment des succursales et perdent, dans les faits, leur statut d’employeur</a:t>
            </a:r>
            <a:endParaRPr lang="fr-F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73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space réservé du contenu 18"/>
          <p:cNvSpPr>
            <a:spLocks noGrp="1"/>
          </p:cNvSpPr>
          <p:nvPr>
            <p:ph idx="1"/>
          </p:nvPr>
        </p:nvSpPr>
        <p:spPr>
          <a:xfrm>
            <a:off x="357809" y="1494065"/>
            <a:ext cx="11543735" cy="5247861"/>
          </a:xfrm>
        </p:spPr>
        <p:txBody>
          <a:bodyPr>
            <a:normAutofit/>
          </a:bodyPr>
          <a:lstStyle/>
          <a:p>
            <a:pPr marL="0" indent="0">
              <a:spcBef>
                <a:spcPts val="3000"/>
              </a:spcBef>
              <a:buNone/>
            </a:pP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responsabilité d’employeur abusivement attribuée au </a:t>
            </a: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franchiseur</a:t>
            </a:r>
            <a:endParaRPr lang="fr-F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3000"/>
              </a:spcBef>
              <a:buNone/>
            </a:pP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déplaçant le pouvoir de gérance sociale au niveau du réseau, l’article 29A prive le franchisé de son statut d’employeur pour </a:t>
            </a: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l’attribuer </a:t>
            </a: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abusivement au franchiseur : </a:t>
            </a:r>
          </a:p>
          <a:p>
            <a:pPr>
              <a:spcBef>
                <a:spcPts val="1200"/>
              </a:spcBef>
            </a:pP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C’est à lui que revient la charge de la mise en place de l’instance de dialogue</a:t>
            </a:r>
          </a:p>
          <a:p>
            <a:pPr>
              <a:spcBef>
                <a:spcPts val="1200"/>
              </a:spcBef>
            </a:pP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C’est lui qui supportera les coûts de représentation, d’administration, et d’exercice par l’instance de ses attributions </a:t>
            </a:r>
          </a:p>
          <a:p>
            <a:pPr>
              <a:spcBef>
                <a:spcPts val="1200"/>
              </a:spcBef>
            </a:pP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C’est lui qui présidera l’instance de dialogue</a:t>
            </a:r>
          </a:p>
          <a:p>
            <a:pPr>
              <a:spcBef>
                <a:spcPts val="1200"/>
              </a:spcBef>
            </a:pP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C’est lui qui devra répondre de l’ensemble des décisions prises au sein du réseau</a:t>
            </a:r>
            <a:endParaRPr lang="fr-F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74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space réservé du contenu 18"/>
          <p:cNvSpPr>
            <a:spLocks noGrp="1"/>
          </p:cNvSpPr>
          <p:nvPr>
            <p:ph idx="1"/>
          </p:nvPr>
        </p:nvSpPr>
        <p:spPr>
          <a:xfrm>
            <a:off x="357809" y="1494065"/>
            <a:ext cx="11543735" cy="5247861"/>
          </a:xfrm>
        </p:spPr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conséquences sur le fonctionnement du réseau de franchise : </a:t>
            </a:r>
          </a:p>
          <a:p>
            <a:pPr algn="just">
              <a:spcBef>
                <a:spcPts val="1800"/>
              </a:spcBef>
            </a:pP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franchiseur doit rendre des comptes aux salariés des franchisés sur lesquels il n’a aucun pouvoir de direction</a:t>
            </a:r>
          </a:p>
          <a:p>
            <a:pPr algn="just">
              <a:spcBef>
                <a:spcPts val="1800"/>
              </a:spcBef>
            </a:pP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raison de la responsabilité qu’il engage, il se voit forcer d’intervenir dans la gestion sociale de ses franchisés </a:t>
            </a:r>
            <a:endParaRPr lang="fr-FR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800"/>
              </a:spcBef>
            </a:pP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franchiseur sera tenu de récolter les informations qu’il devra transmettre à l’instance ce qui constitue un risque non-négligeable d’immixtion de sa part dans la gestion des points de </a:t>
            </a: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vente </a:t>
            </a:r>
            <a:endParaRPr lang="fr-F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25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space réservé du contenu 18"/>
          <p:cNvSpPr>
            <a:spLocks noGrp="1"/>
          </p:cNvSpPr>
          <p:nvPr>
            <p:ph idx="1"/>
          </p:nvPr>
        </p:nvSpPr>
        <p:spPr>
          <a:xfrm>
            <a:off x="357809" y="1494065"/>
            <a:ext cx="11543735" cy="5247861"/>
          </a:xfrm>
        </p:spPr>
        <p:txBody>
          <a:bodyPr>
            <a:normAutofit/>
          </a:bodyPr>
          <a:lstStyle/>
          <a:p>
            <a:pPr marL="457200" lvl="1" indent="0" algn="ctr">
              <a:spcBef>
                <a:spcPts val="1800"/>
              </a:spcBef>
              <a:buNone/>
            </a:pP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  <a:p>
            <a:pPr algn="just">
              <a:spcBef>
                <a:spcPts val="1800"/>
              </a:spcBef>
            </a:pP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L’application </a:t>
            </a:r>
            <a:r>
              <a:rPr lang="fr-F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d’un tel dispositif conduit inévitablement à créer un amalgame entre les </a:t>
            </a: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réseaux </a:t>
            </a:r>
            <a:r>
              <a:rPr lang="fr-F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franchise et les succursales se traduisant par le sacrifice du principe d’indépendance propre à la franchise au risque d’une requalification </a:t>
            </a: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la </a:t>
            </a: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franchise.</a:t>
            </a:r>
            <a:endParaRPr lang="fr-F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800"/>
              </a:spcBef>
            </a:pPr>
            <a:r>
              <a:rPr lang="fr-F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prix de l’amélioration de la situation des salariés, telle que souhaité par l’article 29A se traduirait très certainement par </a:t>
            </a: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 perte d’</a:t>
            </a:r>
            <a:r>
              <a:rPr lang="fr-FR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attractivitéd’un</a:t>
            </a: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système de distribution qui a </a:t>
            </a: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pourtan</a:t>
            </a: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prouvé </a:t>
            </a:r>
            <a:r>
              <a:rPr lang="fr-F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 efficacité </a:t>
            </a:r>
          </a:p>
        </p:txBody>
      </p:sp>
    </p:spTree>
    <p:extLst>
      <p:ext uri="{BB962C8B-B14F-4D97-AF65-F5344CB8AC3E}">
        <p14:creationId xmlns:p14="http://schemas.microsoft.com/office/powerpoint/2010/main" val="190152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space réservé du contenu 18"/>
          <p:cNvSpPr>
            <a:spLocks noGrp="1"/>
          </p:cNvSpPr>
          <p:nvPr>
            <p:ph idx="1"/>
          </p:nvPr>
        </p:nvSpPr>
        <p:spPr>
          <a:xfrm>
            <a:off x="357809" y="1494065"/>
            <a:ext cx="11543735" cy="5247861"/>
          </a:xfrm>
        </p:spPr>
        <p:txBody>
          <a:bodyPr anchor="ctr">
            <a:normAutofit/>
          </a:bodyPr>
          <a:lstStyle/>
          <a:p>
            <a:pPr algn="just">
              <a:spcBef>
                <a:spcPts val="1800"/>
              </a:spcBef>
            </a:pP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question se pose du besoin pour les salariés des entreprises franchisées de mettre en place une telle instance de dialogue :</a:t>
            </a:r>
          </a:p>
          <a:p>
            <a:pPr lvl="1" algn="just">
              <a:spcBef>
                <a:spcPts val="1800"/>
              </a:spcBef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dialogue n’est pas </a:t>
            </a: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inexistant </a:t>
            </a: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 sein des </a:t>
            </a: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TPE/PME </a:t>
            </a: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il prend la forme d’une interaction directe entre l’employeur et </a:t>
            </a: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 </a:t>
            </a: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employés </a:t>
            </a: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 malgré son manque d’uniformité est parfois exemplaire et plus </a:t>
            </a: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adapté </a:t>
            </a: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aux nécessités de </a:t>
            </a: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l’entreprise</a:t>
            </a:r>
            <a:endParaRPr lang="fr-FR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1800"/>
              </a:spcBef>
            </a:pP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mise en place d’une telle instance rigidifie et complexifie le dialogue en plus d’être inadaptée à la structure de la </a:t>
            </a: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E/PME </a:t>
            </a:r>
            <a:r>
              <a:rPr lang="fr-FR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 constitue la majorité des entreprises franchisées, elle ne permet donc pas d’atteindre le but qu’elle s’était fixée</a:t>
            </a:r>
          </a:p>
        </p:txBody>
      </p:sp>
    </p:spTree>
    <p:extLst>
      <p:ext uri="{BB962C8B-B14F-4D97-AF65-F5344CB8AC3E}">
        <p14:creationId xmlns:p14="http://schemas.microsoft.com/office/powerpoint/2010/main" val="410663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Espace réservé du contenu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0837271"/>
              </p:ext>
            </p:extLst>
          </p:nvPr>
        </p:nvGraphicFramePr>
        <p:xfrm>
          <a:off x="150607" y="2081606"/>
          <a:ext cx="11887200" cy="48839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845008" y="1261808"/>
            <a:ext cx="6467061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1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Processus législatif </a:t>
            </a:r>
            <a:endParaRPr lang="fr-FR" sz="41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87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space réservé du contenu 18"/>
          <p:cNvSpPr>
            <a:spLocks noGrp="1"/>
          </p:cNvSpPr>
          <p:nvPr>
            <p:ph idx="1"/>
          </p:nvPr>
        </p:nvSpPr>
        <p:spPr>
          <a:xfrm>
            <a:off x="0" y="1494065"/>
            <a:ext cx="12192000" cy="5247861"/>
          </a:xfrm>
        </p:spPr>
        <p:txBody>
          <a:bodyPr anchor="ctr">
            <a:normAutofit/>
          </a:bodyPr>
          <a:lstStyle/>
          <a:p>
            <a:pPr marL="0" lvl="1" indent="0" algn="just">
              <a:spcBef>
                <a:spcPts val="1800"/>
              </a:spcBef>
              <a:buNone/>
            </a:pP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raison même qui justifie la mise en place de cette instance </a:t>
            </a: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</a:t>
            </a: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 principe qu’il y aurait un manque au sein des petites entreprises. </a:t>
            </a:r>
          </a:p>
          <a:p>
            <a:pPr marL="0" lvl="1" indent="0" algn="just">
              <a:spcBef>
                <a:spcPts val="1800"/>
              </a:spcBef>
              <a:buNone/>
            </a:pP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réalité, ce dispositif traduit le refus de </a:t>
            </a: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reconnaître </a:t>
            </a: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l’existence de ce dialogue. Refus qui n’est autre que la résultante d’une vision archaïque du dialogue </a:t>
            </a: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 </a:t>
            </a: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basant sur un rapport nécessairement conflictuel entre </a:t>
            </a: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salariés </a:t>
            </a: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employeur. </a:t>
            </a:r>
          </a:p>
          <a:p>
            <a:pPr marL="0" lvl="1" indent="0" algn="just">
              <a:spcBef>
                <a:spcPts val="1800"/>
              </a:spcBef>
              <a:buNone/>
            </a:pP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 vision que subissent tant les franchiseurs que les franchisés</a:t>
            </a:r>
            <a:endParaRPr lang="fr-FR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92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64974"/>
            <a:ext cx="12192000" cy="5493026"/>
          </a:xfrm>
        </p:spPr>
        <p:txBody>
          <a:bodyPr numCol="1">
            <a:normAutofit fontScale="85000" lnSpcReduction="20000"/>
          </a:bodyPr>
          <a:lstStyle/>
          <a:p>
            <a:pPr marL="0" indent="0" algn="ctr">
              <a:buNone/>
            </a:pPr>
            <a:r>
              <a:rPr lang="fr-FR" sz="4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Projet initial</a:t>
            </a:r>
          </a:p>
          <a:p>
            <a:pPr marL="0" indent="0">
              <a:buNone/>
            </a:pPr>
            <a:r>
              <a:rPr lang="fr-F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Eléments favorables à l’entreprise </a:t>
            </a:r>
          </a:p>
          <a:p>
            <a:pPr algn="just">
              <a:spcBef>
                <a:spcPts val="1800"/>
              </a:spcBef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Plafonnement des indemnités de licenciement </a:t>
            </a:r>
          </a:p>
          <a:p>
            <a:pPr algn="just">
              <a:spcBef>
                <a:spcPts val="1800"/>
              </a:spcBef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Limitation du périmètre de prise en compte des difficultés de l’entreprise à la filiale française souhaitant recourir à un licenciement économique</a:t>
            </a:r>
          </a:p>
          <a:p>
            <a:pPr algn="just">
              <a:spcBef>
                <a:spcPts val="1800"/>
              </a:spcBef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Possibilité pour les TPE/PME de signer des conventions individuelles de forfaits jours sans passer par un accord de branche</a:t>
            </a:r>
          </a:p>
          <a:p>
            <a:pPr algn="just">
              <a:spcBef>
                <a:spcPts val="1800"/>
              </a:spcBef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Elargissement du champ d’application de l’AME aux entreprises devant préserver ou développer l’emploi – salariés refusant l’application de l’accord licenciés pour cause réelle et sérieuse</a:t>
            </a:r>
          </a:p>
          <a:p>
            <a:pPr marL="0" lvl="0" indent="0">
              <a:buNone/>
            </a:pPr>
            <a:r>
              <a:rPr lang="fr-F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Elément défavorable </a:t>
            </a:r>
            <a:r>
              <a:rPr lang="fr-FR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 l’entreprise </a:t>
            </a:r>
            <a:endParaRPr lang="fr-FR" sz="3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Critère d’une baisse des commandes et de CA pendant 4 trimestres consécutifs et d’une perte de trésorerie pendant 2 trimestres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consécutifs pour recourir à un licenciement économique 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800"/>
              </a:spcBef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7" name="Groupe 6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9" name="Image 8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10" name="Image 9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11" name="ZoneTexte 10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70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 11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13" name="Groupe 12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15" name="Image 14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16" name="Image 15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17" name="ZoneTexte 16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Espace réservé du contenu 18"/>
          <p:cNvSpPr>
            <a:spLocks noGrp="1"/>
          </p:cNvSpPr>
          <p:nvPr>
            <p:ph idx="1"/>
          </p:nvPr>
        </p:nvSpPr>
        <p:spPr>
          <a:xfrm>
            <a:off x="357809" y="1364974"/>
            <a:ext cx="11543735" cy="5247861"/>
          </a:xfrm>
        </p:spPr>
        <p:txBody>
          <a:bodyPr/>
          <a:lstStyle/>
          <a:p>
            <a:pPr marL="0" lvl="0" indent="0" algn="ctr">
              <a:buNone/>
            </a:pPr>
            <a:r>
              <a:rPr lang="fr-FR" sz="41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Première modification</a:t>
            </a:r>
          </a:p>
          <a:p>
            <a:pPr lvl="0" algn="just">
              <a:spcBef>
                <a:spcPts val="3600"/>
              </a:spcBef>
            </a:pP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Montants des indemnités de licenciement établis en fonction de l’ancienneté deviennent indicatifs </a:t>
            </a:r>
            <a:endParaRPr lang="fr-FR" sz="54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3600"/>
              </a:spcBef>
            </a:pP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Prise en compte de la totalité du groupe pour identifier les difficultés d’une filiale française souhaitant recourir à un licenciement économique</a:t>
            </a:r>
          </a:p>
          <a:p>
            <a:pPr lvl="0" algn="just">
              <a:spcBef>
                <a:spcPts val="3600"/>
              </a:spcBef>
            </a:pP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TPE/PME ne peuvent signer des forfaits jours sans qu’un accord de branche ne le prévoit</a:t>
            </a:r>
          </a:p>
          <a:p>
            <a:pPr lvl="0" algn="just">
              <a:spcBef>
                <a:spcPts val="1800"/>
              </a:spcBef>
            </a:pPr>
            <a:endParaRPr lang="fr-F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1800"/>
              </a:spcBef>
              <a:buNone/>
            </a:pPr>
            <a:endParaRPr lang="fr-F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38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6" name="Groupe 5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9" name="Image 8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10" name="ZoneTexte 9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Espace réservé du contenu 18"/>
          <p:cNvSpPr>
            <a:spLocks noGrp="1"/>
          </p:cNvSpPr>
          <p:nvPr>
            <p:ph idx="1"/>
          </p:nvPr>
        </p:nvSpPr>
        <p:spPr>
          <a:xfrm>
            <a:off x="357809" y="1364974"/>
            <a:ext cx="11543735" cy="5247861"/>
          </a:xfrm>
        </p:spPr>
        <p:txBody>
          <a:bodyPr/>
          <a:lstStyle/>
          <a:p>
            <a:pPr marL="0" lvl="0" indent="0" algn="ctr">
              <a:buNone/>
            </a:pPr>
            <a:r>
              <a:rPr lang="fr-FR" sz="41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Deuxième modification</a:t>
            </a:r>
          </a:p>
          <a:p>
            <a:pPr lvl="0" algn="just">
              <a:spcBef>
                <a:spcPts val="7200"/>
              </a:spcBef>
            </a:pP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Adaptation des délais de prise en compte des baisses de commandes ou de CA en fonction de la taille de l’entreprise </a:t>
            </a:r>
          </a:p>
          <a:p>
            <a:pPr lvl="0" algn="just">
              <a:spcBef>
                <a:spcPts val="7200"/>
              </a:spcBef>
            </a:pPr>
            <a:r>
              <a:rPr lang="fr-F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Licenciement économique des salariés refusant l’application de l’AME</a:t>
            </a:r>
            <a:endParaRPr lang="fr-FR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5400"/>
              </a:spcBef>
              <a:buNone/>
            </a:pPr>
            <a:endParaRPr lang="fr-F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93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6" name="Groupe 5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9" name="Image 8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10" name="ZoneTexte 9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883116"/>
              </p:ext>
            </p:extLst>
          </p:nvPr>
        </p:nvGraphicFramePr>
        <p:xfrm>
          <a:off x="119270" y="1364974"/>
          <a:ext cx="11900452" cy="544703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042027"/>
                <a:gridCol w="5858425"/>
              </a:tblGrid>
              <a:tr h="115671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3600" spc="-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Principales mesures de la loi travail </a:t>
                      </a:r>
                      <a:br>
                        <a:rPr lang="fr-FR" sz="3600" spc="-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fr-FR" sz="3600" spc="-1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telle </a:t>
                      </a:r>
                      <a:r>
                        <a:rPr lang="fr-FR" sz="3600" spc="-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qu’elle a été adoptée devant l’Assemblée Nationale</a:t>
                      </a:r>
                      <a:endParaRPr lang="fr-FR" sz="3600" spc="-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141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3200" spc="-1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Favorables </a:t>
                      </a:r>
                      <a:r>
                        <a:rPr lang="fr-FR" sz="3200" spc="-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à l’entreprise</a:t>
                      </a:r>
                      <a:endParaRPr lang="fr-FR" sz="3200" spc="-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3200" spc="-1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Défavorables </a:t>
                      </a:r>
                      <a:r>
                        <a:rPr lang="fr-FR" sz="3200" spc="-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à l’entreprise</a:t>
                      </a:r>
                      <a:endParaRPr lang="fr-FR" sz="3200" spc="-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669798">
                <a:tc>
                  <a:txBody>
                    <a:bodyPr/>
                    <a:lstStyle/>
                    <a:p>
                      <a:pPr marL="342900" marR="179705" lvl="0" indent="-342900" algn="just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FR" sz="2400" spc="-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L’article 2 : prévoyant la possibilité pour un accord d’entreprise de déroger à un accord de branche </a:t>
                      </a:r>
                    </a:p>
                    <a:p>
                      <a:pPr marL="342900" marR="179705" lvl="0" indent="-342900" algn="just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FR" sz="2400" spc="-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Possibilité d’appliquer un taux de rémunération des heures </a:t>
                      </a:r>
                      <a:r>
                        <a:rPr lang="fr-FR" sz="2400" spc="-1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supplémentaires </a:t>
                      </a:r>
                      <a:r>
                        <a:rPr lang="fr-FR" sz="2400" spc="-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inférieur à 10% au lieu </a:t>
                      </a:r>
                      <a:r>
                        <a:rPr lang="fr-FR" sz="2400" spc="-1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 </a:t>
                      </a:r>
                      <a:r>
                        <a:rPr lang="fr-FR" sz="2400" spc="-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25% généralement </a:t>
                      </a:r>
                      <a:r>
                        <a:rPr lang="fr-FR" sz="2400" spc="-1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pratiqués </a:t>
                      </a:r>
                      <a:r>
                        <a:rPr lang="fr-FR" sz="2400" spc="-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 les branches</a:t>
                      </a:r>
                    </a:p>
                    <a:p>
                      <a:pPr marL="342900" marR="179705" lvl="0" indent="-342900" algn="just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FR" sz="2400" spc="-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Possibilité de déroger au 35H de travail hebdomadaire jusqu’à 48H pendant un maximum de 16 semaines consécutives au lieu de 12 semaines </a:t>
                      </a:r>
                      <a:endParaRPr lang="fr-FR" sz="2400" spc="-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1000" spc="-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42900" marR="179705" lvl="0" indent="-342900" algn="just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FR" sz="2400" spc="-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 seuils d’indemnités uniquement indicatifs</a:t>
                      </a:r>
                    </a:p>
                    <a:p>
                      <a:pPr marL="342900" marR="179705" lvl="0" indent="-342900" algn="just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FR" sz="2400" spc="-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Prise en compte du groupe mondial pour évaluer les difficultés rencontrées par une entreprise dans le cadre d’une procédure de licenciement</a:t>
                      </a:r>
                    </a:p>
                    <a:p>
                      <a:pPr marL="342900" marR="179705" lvl="0" indent="-342900" algn="just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fr-FR" sz="2400" spc="-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Cristallisation </a:t>
                      </a:r>
                      <a:r>
                        <a:rPr lang="fr-FR" sz="2400" spc="-1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 </a:t>
                      </a:r>
                      <a:r>
                        <a:rPr lang="fr-FR" sz="2400" spc="-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conditions jurisprudentielles de licenciement économique et fixation de délais inadaptés aux impératifs économiques des entreprises</a:t>
                      </a:r>
                      <a:endParaRPr lang="fr-FR" sz="2400" spc="-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59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0"/>
            <a:ext cx="12192000" cy="1248566"/>
            <a:chOff x="0" y="0"/>
            <a:chExt cx="12192000" cy="1248566"/>
          </a:xfrm>
        </p:grpSpPr>
        <p:grpSp>
          <p:nvGrpSpPr>
            <p:cNvPr id="5" name="Groupe 4"/>
            <p:cNvGrpSpPr/>
            <p:nvPr/>
          </p:nvGrpSpPr>
          <p:grpSpPr>
            <a:xfrm>
              <a:off x="0" y="0"/>
              <a:ext cx="12192000" cy="1248566"/>
              <a:chOff x="2688609" y="0"/>
              <a:chExt cx="9503391" cy="857250"/>
            </a:xfrm>
          </p:grpSpPr>
          <p:pic>
            <p:nvPicPr>
              <p:cNvPr id="7" name="Image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049"/>
              <a:stretch/>
            </p:blipFill>
            <p:spPr>
              <a:xfrm>
                <a:off x="2688609" y="0"/>
                <a:ext cx="5207616" cy="857250"/>
              </a:xfrm>
              <a:prstGeom prst="rect">
                <a:avLst/>
              </a:prstGeom>
            </p:spPr>
          </p:pic>
          <p:pic>
            <p:nvPicPr>
              <p:cNvPr id="8" name="Image 7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437"/>
              <a:stretch/>
            </p:blipFill>
            <p:spPr>
              <a:xfrm>
                <a:off x="6898341" y="0"/>
                <a:ext cx="5293659" cy="857250"/>
              </a:xfrm>
              <a:prstGeom prst="rect">
                <a:avLst/>
              </a:prstGeom>
            </p:spPr>
          </p:pic>
        </p:grp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242"/>
              <a:ext cx="3118524" cy="1071548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4662544" y="630472"/>
            <a:ext cx="7239000" cy="454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Travail : le Comité d’entreprise des réseaux de franchise </a:t>
            </a:r>
            <a:endParaRPr lang="fr-F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space réservé du contenu 18"/>
          <p:cNvSpPr>
            <a:spLocks noGrp="1"/>
          </p:cNvSpPr>
          <p:nvPr>
            <p:ph idx="1"/>
          </p:nvPr>
        </p:nvSpPr>
        <p:spPr>
          <a:xfrm>
            <a:off x="357809" y="1364974"/>
            <a:ext cx="11543735" cy="5247861"/>
          </a:xfrm>
        </p:spPr>
        <p:txBody>
          <a:bodyPr/>
          <a:lstStyle/>
          <a:p>
            <a:pPr marL="0" lvl="0" indent="0" algn="ctr">
              <a:buNone/>
            </a:pPr>
            <a:r>
              <a:rPr lang="fr-FR" sz="41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Amendement 1 721 : article 29A</a:t>
            </a:r>
          </a:p>
          <a:p>
            <a:pPr algn="just">
              <a:spcBef>
                <a:spcPts val="5400"/>
              </a:spcBef>
            </a:pP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Contenu : mise en place d’une instance de dialogue social à la charge du franchiseur lorsque le nombre de salariés de l’ensemble du réseau atteint au moins 50 salariés </a:t>
            </a:r>
          </a:p>
          <a:p>
            <a:pPr algn="just">
              <a:spcBef>
                <a:spcPts val="5400"/>
              </a:spcBef>
            </a:pP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Objectif : améliorer la situation des salariés de ces réseaux de franchise par la « </a:t>
            </a:r>
            <a:r>
              <a:rPr lang="fr-FR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mise en place d’une représentation dont ils sont actuellement injustement privés</a:t>
            </a:r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»</a:t>
            </a:r>
            <a:endParaRPr lang="fr-F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53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3082</Words>
  <Application>Microsoft Office PowerPoint</Application>
  <PresentationFormat>Grand écran</PresentationFormat>
  <Paragraphs>240</Paragraphs>
  <Slides>40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40</vt:i4>
      </vt:variant>
    </vt:vector>
  </HeadingPairs>
  <TitlesOfParts>
    <vt:vector size="47" baseType="lpstr">
      <vt:lpstr>Arial</vt:lpstr>
      <vt:lpstr>Calibri</vt:lpstr>
      <vt:lpstr>Calibri Light</vt:lpstr>
      <vt:lpstr>Shruti</vt:lpstr>
      <vt:lpstr>Times New Roman</vt:lpstr>
      <vt:lpstr>Tw Cen MT</vt:lpstr>
      <vt:lpstr>Thème Office</vt:lpstr>
      <vt:lpstr>Loi Travail – loi El Khomri :  Le Comité d’entreprise des réseaux de franchise  Joseph VOGEL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Loi travail – loi El Khomri : Le Comité d’entreprise des réseaux de franchise</dc:title>
  <dc:creator>Marie JUIF</dc:creator>
  <cp:lastModifiedBy>Marie JUIF</cp:lastModifiedBy>
  <cp:revision>69</cp:revision>
  <dcterms:created xsi:type="dcterms:W3CDTF">2016-06-07T09:22:03Z</dcterms:created>
  <dcterms:modified xsi:type="dcterms:W3CDTF">2016-06-14T09:26:24Z</dcterms:modified>
</cp:coreProperties>
</file>